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395" r:id="rId3"/>
    <p:sldId id="261" r:id="rId4"/>
    <p:sldId id="258" r:id="rId5"/>
    <p:sldId id="388" r:id="rId6"/>
    <p:sldId id="390" r:id="rId7"/>
    <p:sldId id="399" r:id="rId8"/>
    <p:sldId id="389" r:id="rId9"/>
    <p:sldId id="391" r:id="rId10"/>
    <p:sldId id="398" r:id="rId11"/>
    <p:sldId id="392" r:id="rId12"/>
    <p:sldId id="401" r:id="rId13"/>
    <p:sldId id="260" r:id="rId14"/>
    <p:sldId id="318" r:id="rId15"/>
    <p:sldId id="280" r:id="rId16"/>
    <p:sldId id="267" r:id="rId17"/>
    <p:sldId id="374" r:id="rId18"/>
    <p:sldId id="416" r:id="rId19"/>
    <p:sldId id="375" r:id="rId20"/>
    <p:sldId id="376" r:id="rId21"/>
    <p:sldId id="271" r:id="rId22"/>
    <p:sldId id="360" r:id="rId23"/>
    <p:sldId id="265" r:id="rId24"/>
    <p:sldId id="269" r:id="rId25"/>
    <p:sldId id="362" r:id="rId26"/>
    <p:sldId id="393" r:id="rId27"/>
    <p:sldId id="272" r:id="rId28"/>
    <p:sldId id="370" r:id="rId29"/>
    <p:sldId id="278" r:id="rId30"/>
    <p:sldId id="287" r:id="rId31"/>
    <p:sldId id="308" r:id="rId32"/>
    <p:sldId id="329" r:id="rId33"/>
    <p:sldId id="419" r:id="rId34"/>
    <p:sldId id="420" r:id="rId35"/>
    <p:sldId id="347" r:id="rId36"/>
    <p:sldId id="423" r:id="rId37"/>
    <p:sldId id="409" r:id="rId38"/>
    <p:sldId id="361" r:id="rId39"/>
    <p:sldId id="411" r:id="rId40"/>
    <p:sldId id="311" r:id="rId41"/>
    <p:sldId id="312" r:id="rId42"/>
    <p:sldId id="291" r:id="rId43"/>
    <p:sldId id="314" r:id="rId44"/>
    <p:sldId id="414" r:id="rId45"/>
    <p:sldId id="415" r:id="rId46"/>
    <p:sldId id="320" r:id="rId47"/>
    <p:sldId id="304" r:id="rId48"/>
    <p:sldId id="424" r:id="rId49"/>
    <p:sldId id="425" r:id="rId50"/>
    <p:sldId id="426" r:id="rId51"/>
    <p:sldId id="427" r:id="rId52"/>
    <p:sldId id="346" r:id="rId53"/>
    <p:sldId id="421" r:id="rId54"/>
    <p:sldId id="422" r:id="rId55"/>
    <p:sldId id="337" r:id="rId56"/>
    <p:sldId id="338" r:id="rId57"/>
    <p:sldId id="326" r:id="rId58"/>
    <p:sldId id="327" r:id="rId59"/>
    <p:sldId id="328" r:id="rId60"/>
    <p:sldId id="358" r:id="rId61"/>
    <p:sldId id="365" r:id="rId62"/>
    <p:sldId id="364" r:id="rId63"/>
    <p:sldId id="322" r:id="rId6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21625-5231-42BC-AD87-089D0B2488A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8EEF7E-685F-4D34-B93E-8CACB79E7C14}">
      <dgm:prSet phldrT="[Texto]"/>
      <dgm:spPr/>
      <dgm:t>
        <a:bodyPr/>
        <a:lstStyle/>
        <a:p>
          <a:r>
            <a:rPr lang="es-ES" dirty="0" smtClean="0"/>
            <a:t>Asalariadas/os</a:t>
          </a:r>
        </a:p>
        <a:p>
          <a:r>
            <a:rPr lang="es-ES" dirty="0" smtClean="0"/>
            <a:t>T. Autónomo</a:t>
          </a:r>
          <a:endParaRPr lang="es-ES" dirty="0"/>
        </a:p>
      </dgm:t>
    </dgm:pt>
    <dgm:pt modelId="{D7E4AF06-37A4-4B6A-85C6-6C2F2D023708}" type="parTrans" cxnId="{5302EB04-8318-498C-8CBA-57D3470C2625}">
      <dgm:prSet/>
      <dgm:spPr/>
      <dgm:t>
        <a:bodyPr/>
        <a:lstStyle/>
        <a:p>
          <a:endParaRPr lang="es-ES"/>
        </a:p>
      </dgm:t>
    </dgm:pt>
    <dgm:pt modelId="{716188D9-0C0A-4FBF-9161-A16C317918B1}" type="sibTrans" cxnId="{5302EB04-8318-498C-8CBA-57D3470C2625}">
      <dgm:prSet/>
      <dgm:spPr/>
      <dgm:t>
        <a:bodyPr/>
        <a:lstStyle/>
        <a:p>
          <a:endParaRPr lang="es-ES"/>
        </a:p>
      </dgm:t>
    </dgm:pt>
    <dgm:pt modelId="{065ED4FA-23A8-4B44-B945-497F37B2383B}">
      <dgm:prSet phldrT="[Texto]"/>
      <dgm:spPr/>
      <dgm:t>
        <a:bodyPr/>
        <a:lstStyle/>
        <a:p>
          <a:r>
            <a:rPr lang="es-ES" dirty="0" smtClean="0"/>
            <a:t>Contingencias laborales</a:t>
          </a:r>
        </a:p>
        <a:p>
          <a:r>
            <a:rPr lang="es-ES" dirty="0" smtClean="0">
              <a:solidFill>
                <a:srgbClr val="FF0000"/>
              </a:solidFill>
            </a:rPr>
            <a:t>MUTUAS</a:t>
          </a:r>
          <a:endParaRPr lang="es-ES" dirty="0">
            <a:solidFill>
              <a:srgbClr val="FF0000"/>
            </a:solidFill>
          </a:endParaRPr>
        </a:p>
      </dgm:t>
    </dgm:pt>
    <dgm:pt modelId="{410A179B-A03D-4974-B61C-BE8BC022FAA2}" type="parTrans" cxnId="{E9958CF3-376A-410B-B57B-A96AB38767E0}">
      <dgm:prSet/>
      <dgm:spPr/>
      <dgm:t>
        <a:bodyPr/>
        <a:lstStyle/>
        <a:p>
          <a:endParaRPr lang="es-ES"/>
        </a:p>
      </dgm:t>
    </dgm:pt>
    <dgm:pt modelId="{5C83E131-649E-4A57-993C-7867F4CC32AF}" type="sibTrans" cxnId="{E9958CF3-376A-410B-B57B-A96AB38767E0}">
      <dgm:prSet/>
      <dgm:spPr/>
      <dgm:t>
        <a:bodyPr/>
        <a:lstStyle/>
        <a:p>
          <a:endParaRPr lang="es-ES"/>
        </a:p>
      </dgm:t>
    </dgm:pt>
    <dgm:pt modelId="{A96BB440-4743-4268-BF30-981CB2747CC7}">
      <dgm:prSet phldrT="[Texto]"/>
      <dgm:spPr/>
      <dgm:t>
        <a:bodyPr/>
        <a:lstStyle/>
        <a:p>
          <a:r>
            <a:rPr lang="es-ES" dirty="0" smtClean="0"/>
            <a:t>Contingencias Comunes</a:t>
          </a:r>
        </a:p>
        <a:p>
          <a:r>
            <a:rPr lang="es-ES" dirty="0" smtClean="0">
              <a:solidFill>
                <a:srgbClr val="FF0000"/>
              </a:solidFill>
            </a:rPr>
            <a:t>SISTEMA PÚBLICO DE SALUD</a:t>
          </a:r>
          <a:endParaRPr lang="es-ES" dirty="0">
            <a:solidFill>
              <a:srgbClr val="FF0000"/>
            </a:solidFill>
          </a:endParaRPr>
        </a:p>
      </dgm:t>
    </dgm:pt>
    <dgm:pt modelId="{56FD23C3-E744-484E-918F-DBF097FD37FB}" type="parTrans" cxnId="{32BEA0CB-6FAE-4501-BBCD-73B90A1AD426}">
      <dgm:prSet/>
      <dgm:spPr/>
      <dgm:t>
        <a:bodyPr/>
        <a:lstStyle/>
        <a:p>
          <a:endParaRPr lang="es-ES"/>
        </a:p>
      </dgm:t>
    </dgm:pt>
    <dgm:pt modelId="{AE9A6BB2-9E33-413A-8BD9-4DBE381BCF09}" type="sibTrans" cxnId="{32BEA0CB-6FAE-4501-BBCD-73B90A1AD426}">
      <dgm:prSet/>
      <dgm:spPr/>
      <dgm:t>
        <a:bodyPr/>
        <a:lstStyle/>
        <a:p>
          <a:endParaRPr lang="es-ES"/>
        </a:p>
      </dgm:t>
    </dgm:pt>
    <dgm:pt modelId="{0DC3A8A4-4FDD-433A-8EFF-C2DE7940DF68}">
      <dgm:prSet phldrT="[Texto]"/>
      <dgm:spPr/>
      <dgm:t>
        <a:bodyPr/>
        <a:lstStyle/>
        <a:p>
          <a:r>
            <a:rPr lang="es-ES" dirty="0" smtClean="0"/>
            <a:t>Funcionariado</a:t>
          </a:r>
          <a:endParaRPr lang="es-ES" dirty="0"/>
        </a:p>
      </dgm:t>
    </dgm:pt>
    <dgm:pt modelId="{37F36B36-8F23-469E-98AE-112D172BEFB5}" type="parTrans" cxnId="{A583EF25-E0CA-4026-ACC8-C66E0C078882}">
      <dgm:prSet/>
      <dgm:spPr/>
      <dgm:t>
        <a:bodyPr/>
        <a:lstStyle/>
        <a:p>
          <a:endParaRPr lang="es-ES"/>
        </a:p>
      </dgm:t>
    </dgm:pt>
    <dgm:pt modelId="{439BDF4B-DDAD-4706-8F3F-4A1A9F5A1F9C}" type="sibTrans" cxnId="{A583EF25-E0CA-4026-ACC8-C66E0C078882}">
      <dgm:prSet/>
      <dgm:spPr/>
      <dgm:t>
        <a:bodyPr/>
        <a:lstStyle/>
        <a:p>
          <a:endParaRPr lang="es-ES"/>
        </a:p>
      </dgm:t>
    </dgm:pt>
    <dgm:pt modelId="{E9805E91-E5DE-47BE-AC48-89B40B83F447}">
      <dgm:prSet phldrT="[Texto]"/>
      <dgm:spPr/>
      <dgm:t>
        <a:bodyPr/>
        <a:lstStyle/>
        <a:p>
          <a:r>
            <a:rPr lang="es-ES" dirty="0" smtClean="0"/>
            <a:t>Contingencias comunes y contingencias laborales</a:t>
          </a:r>
        </a:p>
        <a:p>
          <a:r>
            <a:rPr lang="es-ES" dirty="0" smtClean="0">
              <a:solidFill>
                <a:srgbClr val="FF0000"/>
              </a:solidFill>
            </a:rPr>
            <a:t>Sistema PRIVADO</a:t>
          </a:r>
          <a:r>
            <a:rPr lang="es-ES" dirty="0" smtClean="0"/>
            <a:t> o Sistema Público </a:t>
          </a:r>
          <a:endParaRPr lang="es-ES" dirty="0"/>
        </a:p>
      </dgm:t>
    </dgm:pt>
    <dgm:pt modelId="{5E8548E1-FFED-48F1-B02F-A037D4518EBF}" type="parTrans" cxnId="{D6F4C3CA-508E-4835-B7CD-549D382BBCAF}">
      <dgm:prSet/>
      <dgm:spPr/>
      <dgm:t>
        <a:bodyPr/>
        <a:lstStyle/>
        <a:p>
          <a:endParaRPr lang="es-ES"/>
        </a:p>
      </dgm:t>
    </dgm:pt>
    <dgm:pt modelId="{C2B9F0E5-5993-4D79-8FF5-B9F76389014F}" type="sibTrans" cxnId="{D6F4C3CA-508E-4835-B7CD-549D382BBCAF}">
      <dgm:prSet/>
      <dgm:spPr/>
      <dgm:t>
        <a:bodyPr/>
        <a:lstStyle/>
        <a:p>
          <a:endParaRPr lang="es-ES"/>
        </a:p>
      </dgm:t>
    </dgm:pt>
    <dgm:pt modelId="{B6DFBB74-D434-4968-8E04-24B2DA345157}" type="pres">
      <dgm:prSet presAssocID="{D5221625-5231-42BC-AD87-089D0B2488A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3BA030-7441-4498-8CB5-E1C0637DC287}" type="pres">
      <dgm:prSet presAssocID="{438EEF7E-685F-4D34-B93E-8CACB79E7C14}" presName="root" presStyleCnt="0"/>
      <dgm:spPr/>
    </dgm:pt>
    <dgm:pt modelId="{E33E87FF-770E-4EF1-9716-FBA602E1252D}" type="pres">
      <dgm:prSet presAssocID="{438EEF7E-685F-4D34-B93E-8CACB79E7C14}" presName="rootComposite" presStyleCnt="0"/>
      <dgm:spPr/>
    </dgm:pt>
    <dgm:pt modelId="{2998892B-D106-4C17-AA8F-5A5093315EE0}" type="pres">
      <dgm:prSet presAssocID="{438EEF7E-685F-4D34-B93E-8CACB79E7C14}" presName="rootText" presStyleLbl="node1" presStyleIdx="0" presStyleCnt="2"/>
      <dgm:spPr/>
      <dgm:t>
        <a:bodyPr/>
        <a:lstStyle/>
        <a:p>
          <a:endParaRPr lang="es-ES"/>
        </a:p>
      </dgm:t>
    </dgm:pt>
    <dgm:pt modelId="{80CAD30F-ECFE-4AEF-A37B-8E6D0327BFA3}" type="pres">
      <dgm:prSet presAssocID="{438EEF7E-685F-4D34-B93E-8CACB79E7C14}" presName="rootConnector" presStyleLbl="node1" presStyleIdx="0" presStyleCnt="2"/>
      <dgm:spPr/>
      <dgm:t>
        <a:bodyPr/>
        <a:lstStyle/>
        <a:p>
          <a:endParaRPr lang="es-ES"/>
        </a:p>
      </dgm:t>
    </dgm:pt>
    <dgm:pt modelId="{97022BAA-5542-4337-A556-34A8FBA89749}" type="pres">
      <dgm:prSet presAssocID="{438EEF7E-685F-4D34-B93E-8CACB79E7C14}" presName="childShape" presStyleCnt="0"/>
      <dgm:spPr/>
    </dgm:pt>
    <dgm:pt modelId="{CEA2BDE9-1CC8-4190-93D4-47303C0FFC5C}" type="pres">
      <dgm:prSet presAssocID="{410A179B-A03D-4974-B61C-BE8BC022FAA2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45171D-F786-4E39-9247-1F6A774E2585}" type="pres">
      <dgm:prSet presAssocID="{065ED4FA-23A8-4B44-B945-497F37B2383B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86DDB7-19E6-4293-9ACA-52688977E3A7}" type="pres">
      <dgm:prSet presAssocID="{56FD23C3-E744-484E-918F-DBF097FD37F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39FFCFB3-68D3-4B3D-B3A6-F88710B9E161}" type="pres">
      <dgm:prSet presAssocID="{A96BB440-4743-4268-BF30-981CB2747CC7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9AB72B-4D26-4BD0-B4EA-DCB37DBECDB3}" type="pres">
      <dgm:prSet presAssocID="{0DC3A8A4-4FDD-433A-8EFF-C2DE7940DF68}" presName="root" presStyleCnt="0"/>
      <dgm:spPr/>
    </dgm:pt>
    <dgm:pt modelId="{1C408C97-7F6A-46FF-9412-029A7FB85962}" type="pres">
      <dgm:prSet presAssocID="{0DC3A8A4-4FDD-433A-8EFF-C2DE7940DF68}" presName="rootComposite" presStyleCnt="0"/>
      <dgm:spPr/>
    </dgm:pt>
    <dgm:pt modelId="{F466E00B-10BD-487A-AAFD-38ED40219B32}" type="pres">
      <dgm:prSet presAssocID="{0DC3A8A4-4FDD-433A-8EFF-C2DE7940DF68}" presName="rootText" presStyleLbl="node1" presStyleIdx="1" presStyleCnt="2"/>
      <dgm:spPr/>
      <dgm:t>
        <a:bodyPr/>
        <a:lstStyle/>
        <a:p>
          <a:endParaRPr lang="es-ES"/>
        </a:p>
      </dgm:t>
    </dgm:pt>
    <dgm:pt modelId="{13F8E9D0-1FAB-43A8-9D81-212529F9E175}" type="pres">
      <dgm:prSet presAssocID="{0DC3A8A4-4FDD-433A-8EFF-C2DE7940DF68}" presName="rootConnector" presStyleLbl="node1" presStyleIdx="1" presStyleCnt="2"/>
      <dgm:spPr/>
      <dgm:t>
        <a:bodyPr/>
        <a:lstStyle/>
        <a:p>
          <a:endParaRPr lang="es-ES"/>
        </a:p>
      </dgm:t>
    </dgm:pt>
    <dgm:pt modelId="{A6850537-AFBD-49D2-9392-12ADF452E8FE}" type="pres">
      <dgm:prSet presAssocID="{0DC3A8A4-4FDD-433A-8EFF-C2DE7940DF68}" presName="childShape" presStyleCnt="0"/>
      <dgm:spPr/>
    </dgm:pt>
    <dgm:pt modelId="{03A6F170-5DE3-495B-B545-4E8AC95BB69C}" type="pres">
      <dgm:prSet presAssocID="{5E8548E1-FFED-48F1-B02F-A037D4518EBF}" presName="Name13" presStyleLbl="parChTrans1D2" presStyleIdx="2" presStyleCnt="3"/>
      <dgm:spPr/>
      <dgm:t>
        <a:bodyPr/>
        <a:lstStyle/>
        <a:p>
          <a:endParaRPr lang="es-ES"/>
        </a:p>
      </dgm:t>
    </dgm:pt>
    <dgm:pt modelId="{86633091-E18A-41AB-AC6D-D4C192D8A755}" type="pres">
      <dgm:prSet presAssocID="{E9805E91-E5DE-47BE-AC48-89B40B83F447}" presName="childText" presStyleLbl="bgAcc1" presStyleIdx="2" presStyleCnt="3" custScaleX="164355" custScaleY="2092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D0D6CC-AE81-4DD8-9D21-B5BAAEF3E199}" type="presOf" srcId="{0DC3A8A4-4FDD-433A-8EFF-C2DE7940DF68}" destId="{13F8E9D0-1FAB-43A8-9D81-212529F9E175}" srcOrd="1" destOrd="0" presId="urn:microsoft.com/office/officeart/2005/8/layout/hierarchy3"/>
    <dgm:cxn modelId="{F1A9D54E-713B-4D68-BD4D-9A67744D0BEA}" type="presOf" srcId="{E9805E91-E5DE-47BE-AC48-89B40B83F447}" destId="{86633091-E18A-41AB-AC6D-D4C192D8A755}" srcOrd="0" destOrd="0" presId="urn:microsoft.com/office/officeart/2005/8/layout/hierarchy3"/>
    <dgm:cxn modelId="{A583EF25-E0CA-4026-ACC8-C66E0C078882}" srcId="{D5221625-5231-42BC-AD87-089D0B2488AF}" destId="{0DC3A8A4-4FDD-433A-8EFF-C2DE7940DF68}" srcOrd="1" destOrd="0" parTransId="{37F36B36-8F23-469E-98AE-112D172BEFB5}" sibTransId="{439BDF4B-DDAD-4706-8F3F-4A1A9F5A1F9C}"/>
    <dgm:cxn modelId="{8985CB71-1158-4E6C-9C4B-5F314DE65F75}" type="presOf" srcId="{56FD23C3-E744-484E-918F-DBF097FD37FB}" destId="{E186DDB7-19E6-4293-9ACA-52688977E3A7}" srcOrd="0" destOrd="0" presId="urn:microsoft.com/office/officeart/2005/8/layout/hierarchy3"/>
    <dgm:cxn modelId="{D6F4C3CA-508E-4835-B7CD-549D382BBCAF}" srcId="{0DC3A8A4-4FDD-433A-8EFF-C2DE7940DF68}" destId="{E9805E91-E5DE-47BE-AC48-89B40B83F447}" srcOrd="0" destOrd="0" parTransId="{5E8548E1-FFED-48F1-B02F-A037D4518EBF}" sibTransId="{C2B9F0E5-5993-4D79-8FF5-B9F76389014F}"/>
    <dgm:cxn modelId="{3DBD9930-637E-4344-A2CE-0E5D93FA184A}" type="presOf" srcId="{5E8548E1-FFED-48F1-B02F-A037D4518EBF}" destId="{03A6F170-5DE3-495B-B545-4E8AC95BB69C}" srcOrd="0" destOrd="0" presId="urn:microsoft.com/office/officeart/2005/8/layout/hierarchy3"/>
    <dgm:cxn modelId="{CFA76075-CDA7-43E9-9ED5-64B4C7CB3AFD}" type="presOf" srcId="{A96BB440-4743-4268-BF30-981CB2747CC7}" destId="{39FFCFB3-68D3-4B3D-B3A6-F88710B9E161}" srcOrd="0" destOrd="0" presId="urn:microsoft.com/office/officeart/2005/8/layout/hierarchy3"/>
    <dgm:cxn modelId="{E9958CF3-376A-410B-B57B-A96AB38767E0}" srcId="{438EEF7E-685F-4D34-B93E-8CACB79E7C14}" destId="{065ED4FA-23A8-4B44-B945-497F37B2383B}" srcOrd="0" destOrd="0" parTransId="{410A179B-A03D-4974-B61C-BE8BC022FAA2}" sibTransId="{5C83E131-649E-4A57-993C-7867F4CC32AF}"/>
    <dgm:cxn modelId="{B84FEA53-1A5C-412F-BB81-684DA0CB70F5}" type="presOf" srcId="{438EEF7E-685F-4D34-B93E-8CACB79E7C14}" destId="{2998892B-D106-4C17-AA8F-5A5093315EE0}" srcOrd="0" destOrd="0" presId="urn:microsoft.com/office/officeart/2005/8/layout/hierarchy3"/>
    <dgm:cxn modelId="{5302EB04-8318-498C-8CBA-57D3470C2625}" srcId="{D5221625-5231-42BC-AD87-089D0B2488AF}" destId="{438EEF7E-685F-4D34-B93E-8CACB79E7C14}" srcOrd="0" destOrd="0" parTransId="{D7E4AF06-37A4-4B6A-85C6-6C2F2D023708}" sibTransId="{716188D9-0C0A-4FBF-9161-A16C317918B1}"/>
    <dgm:cxn modelId="{9E8BB525-88C3-4929-94FC-D7E2C34976DE}" type="presOf" srcId="{065ED4FA-23A8-4B44-B945-497F37B2383B}" destId="{4545171D-F786-4E39-9247-1F6A774E2585}" srcOrd="0" destOrd="0" presId="urn:microsoft.com/office/officeart/2005/8/layout/hierarchy3"/>
    <dgm:cxn modelId="{1C680408-A04D-424D-90BD-56BF4D708002}" type="presOf" srcId="{D5221625-5231-42BC-AD87-089D0B2488AF}" destId="{B6DFBB74-D434-4968-8E04-24B2DA345157}" srcOrd="0" destOrd="0" presId="urn:microsoft.com/office/officeart/2005/8/layout/hierarchy3"/>
    <dgm:cxn modelId="{0A620424-1F22-4210-9241-49ABFF1AD6F5}" type="presOf" srcId="{438EEF7E-685F-4D34-B93E-8CACB79E7C14}" destId="{80CAD30F-ECFE-4AEF-A37B-8E6D0327BFA3}" srcOrd="1" destOrd="0" presId="urn:microsoft.com/office/officeart/2005/8/layout/hierarchy3"/>
    <dgm:cxn modelId="{D56A5230-794E-4EA4-8B6A-50A310CEBF8B}" type="presOf" srcId="{0DC3A8A4-4FDD-433A-8EFF-C2DE7940DF68}" destId="{F466E00B-10BD-487A-AAFD-38ED40219B32}" srcOrd="0" destOrd="0" presId="urn:microsoft.com/office/officeart/2005/8/layout/hierarchy3"/>
    <dgm:cxn modelId="{B8301D79-115E-445D-8BFA-488CC577F218}" type="presOf" srcId="{410A179B-A03D-4974-B61C-BE8BC022FAA2}" destId="{CEA2BDE9-1CC8-4190-93D4-47303C0FFC5C}" srcOrd="0" destOrd="0" presId="urn:microsoft.com/office/officeart/2005/8/layout/hierarchy3"/>
    <dgm:cxn modelId="{32BEA0CB-6FAE-4501-BBCD-73B90A1AD426}" srcId="{438EEF7E-685F-4D34-B93E-8CACB79E7C14}" destId="{A96BB440-4743-4268-BF30-981CB2747CC7}" srcOrd="1" destOrd="0" parTransId="{56FD23C3-E744-484E-918F-DBF097FD37FB}" sibTransId="{AE9A6BB2-9E33-413A-8BD9-4DBE381BCF09}"/>
    <dgm:cxn modelId="{53162B44-A79F-420E-8162-E3CEE1EA2C69}" type="presParOf" srcId="{B6DFBB74-D434-4968-8E04-24B2DA345157}" destId="{983BA030-7441-4498-8CB5-E1C0637DC287}" srcOrd="0" destOrd="0" presId="urn:microsoft.com/office/officeart/2005/8/layout/hierarchy3"/>
    <dgm:cxn modelId="{E6DB929B-E7B3-4B85-AAE3-D772FE45AAC4}" type="presParOf" srcId="{983BA030-7441-4498-8CB5-E1C0637DC287}" destId="{E33E87FF-770E-4EF1-9716-FBA602E1252D}" srcOrd="0" destOrd="0" presId="urn:microsoft.com/office/officeart/2005/8/layout/hierarchy3"/>
    <dgm:cxn modelId="{E9D7BA84-A850-47A3-B274-2F382D70EBB8}" type="presParOf" srcId="{E33E87FF-770E-4EF1-9716-FBA602E1252D}" destId="{2998892B-D106-4C17-AA8F-5A5093315EE0}" srcOrd="0" destOrd="0" presId="urn:microsoft.com/office/officeart/2005/8/layout/hierarchy3"/>
    <dgm:cxn modelId="{FFCF44BF-57FB-4FE6-A356-2518D06C2F03}" type="presParOf" srcId="{E33E87FF-770E-4EF1-9716-FBA602E1252D}" destId="{80CAD30F-ECFE-4AEF-A37B-8E6D0327BFA3}" srcOrd="1" destOrd="0" presId="urn:microsoft.com/office/officeart/2005/8/layout/hierarchy3"/>
    <dgm:cxn modelId="{8374739B-4421-4B96-A997-FB17581B9A22}" type="presParOf" srcId="{983BA030-7441-4498-8CB5-E1C0637DC287}" destId="{97022BAA-5542-4337-A556-34A8FBA89749}" srcOrd="1" destOrd="0" presId="urn:microsoft.com/office/officeart/2005/8/layout/hierarchy3"/>
    <dgm:cxn modelId="{5F1125E7-D12D-438B-9394-D2826F54651A}" type="presParOf" srcId="{97022BAA-5542-4337-A556-34A8FBA89749}" destId="{CEA2BDE9-1CC8-4190-93D4-47303C0FFC5C}" srcOrd="0" destOrd="0" presId="urn:microsoft.com/office/officeart/2005/8/layout/hierarchy3"/>
    <dgm:cxn modelId="{7102C38D-59F1-4472-9E53-F93F38A32621}" type="presParOf" srcId="{97022BAA-5542-4337-A556-34A8FBA89749}" destId="{4545171D-F786-4E39-9247-1F6A774E2585}" srcOrd="1" destOrd="0" presId="urn:microsoft.com/office/officeart/2005/8/layout/hierarchy3"/>
    <dgm:cxn modelId="{3085E19B-24E2-4385-A301-94C6E7BC23D2}" type="presParOf" srcId="{97022BAA-5542-4337-A556-34A8FBA89749}" destId="{E186DDB7-19E6-4293-9ACA-52688977E3A7}" srcOrd="2" destOrd="0" presId="urn:microsoft.com/office/officeart/2005/8/layout/hierarchy3"/>
    <dgm:cxn modelId="{C95C504D-C1FA-4A1E-9E2B-ECDF1BDBA63C}" type="presParOf" srcId="{97022BAA-5542-4337-A556-34A8FBA89749}" destId="{39FFCFB3-68D3-4B3D-B3A6-F88710B9E161}" srcOrd="3" destOrd="0" presId="urn:microsoft.com/office/officeart/2005/8/layout/hierarchy3"/>
    <dgm:cxn modelId="{89DBC422-5025-4707-A23C-41FBFE01AB8C}" type="presParOf" srcId="{B6DFBB74-D434-4968-8E04-24B2DA345157}" destId="{F49AB72B-4D26-4BD0-B4EA-DCB37DBECDB3}" srcOrd="1" destOrd="0" presId="urn:microsoft.com/office/officeart/2005/8/layout/hierarchy3"/>
    <dgm:cxn modelId="{175707AE-9B02-4B60-93FF-29398666F5ED}" type="presParOf" srcId="{F49AB72B-4D26-4BD0-B4EA-DCB37DBECDB3}" destId="{1C408C97-7F6A-46FF-9412-029A7FB85962}" srcOrd="0" destOrd="0" presId="urn:microsoft.com/office/officeart/2005/8/layout/hierarchy3"/>
    <dgm:cxn modelId="{E5260C13-F5EF-4E15-8851-3E250F1CE39D}" type="presParOf" srcId="{1C408C97-7F6A-46FF-9412-029A7FB85962}" destId="{F466E00B-10BD-487A-AAFD-38ED40219B32}" srcOrd="0" destOrd="0" presId="urn:microsoft.com/office/officeart/2005/8/layout/hierarchy3"/>
    <dgm:cxn modelId="{9C2F908D-341D-4B23-ACF6-4A5DC5470003}" type="presParOf" srcId="{1C408C97-7F6A-46FF-9412-029A7FB85962}" destId="{13F8E9D0-1FAB-43A8-9D81-212529F9E175}" srcOrd="1" destOrd="0" presId="urn:microsoft.com/office/officeart/2005/8/layout/hierarchy3"/>
    <dgm:cxn modelId="{B8B22BBC-A59B-49DB-965C-65328CEFC7B2}" type="presParOf" srcId="{F49AB72B-4D26-4BD0-B4EA-DCB37DBECDB3}" destId="{A6850537-AFBD-49D2-9392-12ADF452E8FE}" srcOrd="1" destOrd="0" presId="urn:microsoft.com/office/officeart/2005/8/layout/hierarchy3"/>
    <dgm:cxn modelId="{36E9F05E-79DD-4610-A7DD-D753DD7292E6}" type="presParOf" srcId="{A6850537-AFBD-49D2-9392-12ADF452E8FE}" destId="{03A6F170-5DE3-495B-B545-4E8AC95BB69C}" srcOrd="0" destOrd="0" presId="urn:microsoft.com/office/officeart/2005/8/layout/hierarchy3"/>
    <dgm:cxn modelId="{370C0C8B-870B-45A1-A4FB-52950C0E6F38}" type="presParOf" srcId="{A6850537-AFBD-49D2-9392-12ADF452E8FE}" destId="{86633091-E18A-41AB-AC6D-D4C192D8A75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0697B2-73E1-4DB9-BA1B-4B962F8D6D8F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A67BF1EE-6892-448F-9C43-D5F831DDB2E0}">
      <dgm:prSet phldrT="[Texto]" custT="1"/>
      <dgm:spPr/>
      <dgm:t>
        <a:bodyPr/>
        <a:lstStyle/>
        <a:p>
          <a:r>
            <a:rPr lang="es-ES" sz="2000" dirty="0" smtClean="0"/>
            <a:t>2. COMPETENCIAS </a:t>
          </a:r>
          <a:endParaRPr lang="es-ES" sz="2000" dirty="0"/>
        </a:p>
      </dgm:t>
    </dgm:pt>
    <dgm:pt modelId="{C287A6A1-CE26-4850-9A38-45B69A98EAE3}" type="parTrans" cxnId="{AA3F80C6-BA62-40CD-9D08-324ADC0ED458}">
      <dgm:prSet/>
      <dgm:spPr/>
      <dgm:t>
        <a:bodyPr/>
        <a:lstStyle/>
        <a:p>
          <a:endParaRPr lang="es-ES"/>
        </a:p>
      </dgm:t>
    </dgm:pt>
    <dgm:pt modelId="{9BFAF72E-D13A-4FAF-9E2D-8A68667ADCE7}" type="sibTrans" cxnId="{AA3F80C6-BA62-40CD-9D08-324ADC0ED458}">
      <dgm:prSet/>
      <dgm:spPr/>
      <dgm:t>
        <a:bodyPr/>
        <a:lstStyle/>
        <a:p>
          <a:endParaRPr lang="es-ES"/>
        </a:p>
      </dgm:t>
    </dgm:pt>
    <dgm:pt modelId="{9BF49819-6EC7-41B4-98B1-30F1AADB00A0}">
      <dgm:prSet phldrT="[Texto]" custT="1"/>
      <dgm:spPr/>
      <dgm:t>
        <a:bodyPr/>
        <a:lstStyle/>
        <a:p>
          <a:r>
            <a:rPr lang="es-ES" sz="1800" dirty="0" smtClean="0"/>
            <a:t>AT /EEPP</a:t>
          </a:r>
          <a:endParaRPr lang="es-ES" sz="1800" dirty="0"/>
        </a:p>
      </dgm:t>
    </dgm:pt>
    <dgm:pt modelId="{38C7A9BA-64F1-405D-AE3B-66F762A7FBAC}" type="parTrans" cxnId="{05170737-2478-4CD5-8039-407B97582809}">
      <dgm:prSet/>
      <dgm:spPr/>
      <dgm:t>
        <a:bodyPr/>
        <a:lstStyle/>
        <a:p>
          <a:endParaRPr lang="es-ES"/>
        </a:p>
      </dgm:t>
    </dgm:pt>
    <dgm:pt modelId="{AFA57F0E-0E03-45E7-BC1A-DDA50834813D}" type="sibTrans" cxnId="{05170737-2478-4CD5-8039-407B97582809}">
      <dgm:prSet/>
      <dgm:spPr/>
      <dgm:t>
        <a:bodyPr/>
        <a:lstStyle/>
        <a:p>
          <a:endParaRPr lang="es-ES"/>
        </a:p>
      </dgm:t>
    </dgm:pt>
    <dgm:pt modelId="{C340A45F-7600-440D-BABC-EA66CB95FFFE}">
      <dgm:prSet phldrT="[Texto]" custT="1"/>
      <dgm:spPr/>
      <dgm:t>
        <a:bodyPr/>
        <a:lstStyle/>
        <a:p>
          <a:r>
            <a:rPr lang="es-ES" sz="1800" dirty="0" smtClean="0"/>
            <a:t>Control IT Común </a:t>
          </a:r>
        </a:p>
        <a:p>
          <a:r>
            <a:rPr lang="es-ES" sz="1800" dirty="0" smtClean="0"/>
            <a:t>(1995)</a:t>
          </a:r>
          <a:endParaRPr lang="es-ES" sz="1800" dirty="0"/>
        </a:p>
      </dgm:t>
    </dgm:pt>
    <dgm:pt modelId="{E304D6EE-6EF0-4C11-B146-7844FC80F003}" type="parTrans" cxnId="{3D7678C1-3D15-4943-A797-BA0493F58496}">
      <dgm:prSet/>
      <dgm:spPr/>
      <dgm:t>
        <a:bodyPr/>
        <a:lstStyle/>
        <a:p>
          <a:endParaRPr lang="es-ES"/>
        </a:p>
      </dgm:t>
    </dgm:pt>
    <dgm:pt modelId="{2CE662E8-82FD-4409-8CEB-F8E5A51A967A}" type="sibTrans" cxnId="{3D7678C1-3D15-4943-A797-BA0493F58496}">
      <dgm:prSet/>
      <dgm:spPr/>
      <dgm:t>
        <a:bodyPr/>
        <a:lstStyle/>
        <a:p>
          <a:endParaRPr lang="es-ES"/>
        </a:p>
      </dgm:t>
    </dgm:pt>
    <dgm:pt modelId="{DF51A296-3F1B-483D-A940-356E1B7F74BD}">
      <dgm:prSet phldrT="[Texto]" custT="1"/>
      <dgm:spPr/>
      <dgm:t>
        <a:bodyPr/>
        <a:lstStyle/>
        <a:p>
          <a:r>
            <a:rPr lang="es-ES" sz="1800" dirty="0" smtClean="0"/>
            <a:t>Prestación</a:t>
          </a:r>
        </a:p>
        <a:p>
          <a:r>
            <a:rPr lang="es-ES" sz="1800" dirty="0" smtClean="0"/>
            <a:t>Riesgo laboral embarazo y lactancia</a:t>
          </a:r>
        </a:p>
        <a:p>
          <a:r>
            <a:rPr lang="es-ES" sz="1800" dirty="0" smtClean="0"/>
            <a:t>(2007)</a:t>
          </a:r>
          <a:endParaRPr lang="es-ES" sz="1800" dirty="0"/>
        </a:p>
      </dgm:t>
    </dgm:pt>
    <dgm:pt modelId="{C50E2D2A-8678-4274-BEAF-21EB10B098ED}" type="parTrans" cxnId="{A7CD94C7-A0AD-49F7-975C-A7DDCCFAFE76}">
      <dgm:prSet/>
      <dgm:spPr/>
      <dgm:t>
        <a:bodyPr/>
        <a:lstStyle/>
        <a:p>
          <a:endParaRPr lang="es-ES"/>
        </a:p>
      </dgm:t>
    </dgm:pt>
    <dgm:pt modelId="{546A89D3-E0BC-41CF-8A32-000D4924182C}" type="sibTrans" cxnId="{A7CD94C7-A0AD-49F7-975C-A7DDCCFAFE76}">
      <dgm:prSet/>
      <dgm:spPr/>
      <dgm:t>
        <a:bodyPr/>
        <a:lstStyle/>
        <a:p>
          <a:endParaRPr lang="es-ES"/>
        </a:p>
      </dgm:t>
    </dgm:pt>
    <dgm:pt modelId="{6953121A-4DC8-441A-AC9E-64BD4FB71D95}">
      <dgm:prSet custT="1"/>
      <dgm:spPr/>
      <dgm:t>
        <a:bodyPr/>
        <a:lstStyle/>
        <a:p>
          <a:r>
            <a:rPr lang="es-ES" sz="1800" i="0" dirty="0" smtClean="0"/>
            <a:t>Asesoría preventiva</a:t>
          </a:r>
        </a:p>
        <a:p>
          <a:r>
            <a:rPr lang="es-ES" sz="1800" i="0" dirty="0" smtClean="0"/>
            <a:t>(2015)</a:t>
          </a:r>
          <a:endParaRPr lang="es-ES" sz="1800" i="0" dirty="0"/>
        </a:p>
      </dgm:t>
    </dgm:pt>
    <dgm:pt modelId="{A9A7CFEE-FFDD-481A-90C5-785B907881C4}" type="parTrans" cxnId="{5E1CB842-E4CE-4A90-8E37-6E0C575FB927}">
      <dgm:prSet/>
      <dgm:spPr/>
      <dgm:t>
        <a:bodyPr/>
        <a:lstStyle/>
        <a:p>
          <a:endParaRPr lang="es-ES"/>
        </a:p>
      </dgm:t>
    </dgm:pt>
    <dgm:pt modelId="{86D3DDAA-C543-4D45-A703-B270AEF142C0}" type="sibTrans" cxnId="{5E1CB842-E4CE-4A90-8E37-6E0C575FB927}">
      <dgm:prSet/>
      <dgm:spPr/>
      <dgm:t>
        <a:bodyPr/>
        <a:lstStyle/>
        <a:p>
          <a:endParaRPr lang="es-ES"/>
        </a:p>
      </dgm:t>
    </dgm:pt>
    <dgm:pt modelId="{F72649B2-F35B-40E5-979A-5568FEB70CB1}">
      <dgm:prSet custT="1"/>
      <dgm:spPr/>
      <dgm:t>
        <a:bodyPr/>
        <a:lstStyle/>
        <a:p>
          <a:r>
            <a:rPr lang="es-ES" sz="1800" dirty="0" smtClean="0"/>
            <a:t>Prestaciones especiales</a:t>
          </a:r>
        </a:p>
        <a:p>
          <a:r>
            <a:rPr lang="es-ES" sz="1800" dirty="0" smtClean="0"/>
            <a:t>(2011)</a:t>
          </a:r>
          <a:endParaRPr lang="es-ES" sz="1800" dirty="0"/>
        </a:p>
      </dgm:t>
    </dgm:pt>
    <dgm:pt modelId="{D3C80593-F2AD-46EC-A6CC-9E80C231CC11}" type="parTrans" cxnId="{D55F94E9-7944-45ED-BF5C-346D05DF11C4}">
      <dgm:prSet/>
      <dgm:spPr/>
      <dgm:t>
        <a:bodyPr/>
        <a:lstStyle/>
        <a:p>
          <a:endParaRPr lang="es-ES"/>
        </a:p>
      </dgm:t>
    </dgm:pt>
    <dgm:pt modelId="{56BCFA01-1544-4B02-B25C-697C615B061A}" type="sibTrans" cxnId="{D55F94E9-7944-45ED-BF5C-346D05DF11C4}">
      <dgm:prSet/>
      <dgm:spPr/>
      <dgm:t>
        <a:bodyPr/>
        <a:lstStyle/>
        <a:p>
          <a:endParaRPr lang="es-ES"/>
        </a:p>
      </dgm:t>
    </dgm:pt>
    <dgm:pt modelId="{05FA7984-8E01-4AD7-A46B-65F477836E09}" type="pres">
      <dgm:prSet presAssocID="{740697B2-73E1-4DB9-BA1B-4B962F8D6D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0B9DF-E553-499A-8CB0-4A887BE1816A}" type="pres">
      <dgm:prSet presAssocID="{A67BF1EE-6892-448F-9C43-D5F831DDB2E0}" presName="hierRoot1" presStyleCnt="0">
        <dgm:presLayoutVars>
          <dgm:hierBranch val="init"/>
        </dgm:presLayoutVars>
      </dgm:prSet>
      <dgm:spPr/>
    </dgm:pt>
    <dgm:pt modelId="{E4A7F075-B28B-4973-AB71-BE61E5CA3762}" type="pres">
      <dgm:prSet presAssocID="{A67BF1EE-6892-448F-9C43-D5F831DDB2E0}" presName="rootComposite1" presStyleCnt="0"/>
      <dgm:spPr/>
    </dgm:pt>
    <dgm:pt modelId="{134D925E-820D-4B92-BA49-59EE11E452D6}" type="pres">
      <dgm:prSet presAssocID="{A67BF1EE-6892-448F-9C43-D5F831DDB2E0}" presName="rootText1" presStyleLbl="node0" presStyleIdx="0" presStyleCnt="1" custScaleX="170986" custLinFactY="-100000" custLinFactNeighborX="-703" custLinFactNeighborY="-127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678AE-6738-4E45-95C0-AC07F429A89F}" type="pres">
      <dgm:prSet presAssocID="{A67BF1EE-6892-448F-9C43-D5F831DDB2E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9E6B97A-0936-4482-8F7A-33128B4279B2}" type="pres">
      <dgm:prSet presAssocID="{A67BF1EE-6892-448F-9C43-D5F831DDB2E0}" presName="hierChild2" presStyleCnt="0"/>
      <dgm:spPr/>
    </dgm:pt>
    <dgm:pt modelId="{86042B2D-D181-41FE-A581-AC8677CA9953}" type="pres">
      <dgm:prSet presAssocID="{38C7A9BA-64F1-405D-AE3B-66F762A7FBA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CE6B18F-56F3-4778-BB33-B11563DFE817}" type="pres">
      <dgm:prSet presAssocID="{9BF49819-6EC7-41B4-98B1-30F1AADB00A0}" presName="hierRoot2" presStyleCnt="0">
        <dgm:presLayoutVars>
          <dgm:hierBranch val="init"/>
        </dgm:presLayoutVars>
      </dgm:prSet>
      <dgm:spPr/>
    </dgm:pt>
    <dgm:pt modelId="{4E4FCF98-80A0-4C8F-9B6C-D38E81D686B5}" type="pres">
      <dgm:prSet presAssocID="{9BF49819-6EC7-41B4-98B1-30F1AADB00A0}" presName="rootComposite" presStyleCnt="0"/>
      <dgm:spPr/>
    </dgm:pt>
    <dgm:pt modelId="{0421A30E-0300-48F6-AD69-5404B500F163}" type="pres">
      <dgm:prSet presAssocID="{9BF49819-6EC7-41B4-98B1-30F1AADB00A0}" presName="rootText" presStyleLbl="node2" presStyleIdx="0" presStyleCnt="5" custLinFactY="-43477" custLinFactNeighborX="4862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64BBF-4B5C-4F8A-A61C-D8E52873B516}" type="pres">
      <dgm:prSet presAssocID="{9BF49819-6EC7-41B4-98B1-30F1AADB00A0}" presName="rootConnector" presStyleLbl="node2" presStyleIdx="0" presStyleCnt="5"/>
      <dgm:spPr/>
      <dgm:t>
        <a:bodyPr/>
        <a:lstStyle/>
        <a:p>
          <a:endParaRPr lang="es-ES"/>
        </a:p>
      </dgm:t>
    </dgm:pt>
    <dgm:pt modelId="{C3827481-80C8-449A-9150-B523C45263F9}" type="pres">
      <dgm:prSet presAssocID="{9BF49819-6EC7-41B4-98B1-30F1AADB00A0}" presName="hierChild4" presStyleCnt="0"/>
      <dgm:spPr/>
    </dgm:pt>
    <dgm:pt modelId="{0F3B5E07-C4FA-4031-B27A-02E8E23F238C}" type="pres">
      <dgm:prSet presAssocID="{9BF49819-6EC7-41B4-98B1-30F1AADB00A0}" presName="hierChild5" presStyleCnt="0"/>
      <dgm:spPr/>
    </dgm:pt>
    <dgm:pt modelId="{74261647-3312-4DED-AB9A-A4277FF1E72C}" type="pres">
      <dgm:prSet presAssocID="{E304D6EE-6EF0-4C11-B146-7844FC80F00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FABF892-B361-4423-8C5D-1CF4FE3989FA}" type="pres">
      <dgm:prSet presAssocID="{C340A45F-7600-440D-BABC-EA66CB95FFFE}" presName="hierRoot2" presStyleCnt="0">
        <dgm:presLayoutVars>
          <dgm:hierBranch val="init"/>
        </dgm:presLayoutVars>
      </dgm:prSet>
      <dgm:spPr/>
    </dgm:pt>
    <dgm:pt modelId="{A8FDC51E-C9F7-4BD9-B52B-9C5B5E27D153}" type="pres">
      <dgm:prSet presAssocID="{C340A45F-7600-440D-BABC-EA66CB95FFFE}" presName="rootComposite" presStyleCnt="0"/>
      <dgm:spPr/>
    </dgm:pt>
    <dgm:pt modelId="{CEC7E30E-A387-4FFF-818F-36EDC9C935B1}" type="pres">
      <dgm:prSet presAssocID="{C340A45F-7600-440D-BABC-EA66CB95FFFE}" presName="rootText" presStyleLbl="node2" presStyleIdx="1" presStyleCnt="5" custScaleX="121390" custScaleY="207335" custLinFactNeighborX="-47025" custLinFactNeighborY="34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532E1F-3A03-4288-A429-4E0676904B7B}" type="pres">
      <dgm:prSet presAssocID="{C340A45F-7600-440D-BABC-EA66CB95FFFE}" presName="rootConnector" presStyleLbl="node2" presStyleIdx="1" presStyleCnt="5"/>
      <dgm:spPr/>
      <dgm:t>
        <a:bodyPr/>
        <a:lstStyle/>
        <a:p>
          <a:endParaRPr lang="es-ES"/>
        </a:p>
      </dgm:t>
    </dgm:pt>
    <dgm:pt modelId="{C078AE2E-CB15-4E4B-87D4-4B2C6356D06D}" type="pres">
      <dgm:prSet presAssocID="{C340A45F-7600-440D-BABC-EA66CB95FFFE}" presName="hierChild4" presStyleCnt="0"/>
      <dgm:spPr/>
    </dgm:pt>
    <dgm:pt modelId="{366BEF36-260A-4BC8-9DED-59A9C2F407B3}" type="pres">
      <dgm:prSet presAssocID="{C340A45F-7600-440D-BABC-EA66CB95FFFE}" presName="hierChild5" presStyleCnt="0"/>
      <dgm:spPr/>
    </dgm:pt>
    <dgm:pt modelId="{6A06BCD1-21F2-4F83-8EDF-470E2CD7D0A2}" type="pres">
      <dgm:prSet presAssocID="{C50E2D2A-8678-4274-BEAF-21EB10B098E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797E86AF-9CFB-4BE5-95C1-848A11BE93DA}" type="pres">
      <dgm:prSet presAssocID="{DF51A296-3F1B-483D-A940-356E1B7F74BD}" presName="hierRoot2" presStyleCnt="0">
        <dgm:presLayoutVars>
          <dgm:hierBranch val="init"/>
        </dgm:presLayoutVars>
      </dgm:prSet>
      <dgm:spPr/>
    </dgm:pt>
    <dgm:pt modelId="{8A83D568-2E1E-473F-B88D-9F4D3BD82D42}" type="pres">
      <dgm:prSet presAssocID="{DF51A296-3F1B-483D-A940-356E1B7F74BD}" presName="rootComposite" presStyleCnt="0"/>
      <dgm:spPr/>
    </dgm:pt>
    <dgm:pt modelId="{C82931CD-311F-4F5E-8F26-F39487171852}" type="pres">
      <dgm:prSet presAssocID="{DF51A296-3F1B-483D-A940-356E1B7F74BD}" presName="rootText" presStyleLbl="node2" presStyleIdx="2" presStyleCnt="5" custScaleX="139699" custScaleY="264257" custLinFactX="68862" custLinFactY="-100000" custLinFactNeighborX="100000" custLinFactNeighborY="-107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8F6439-4678-4F9D-8A49-AA39B1BBFE95}" type="pres">
      <dgm:prSet presAssocID="{DF51A296-3F1B-483D-A940-356E1B7F74BD}" presName="rootConnector" presStyleLbl="node2" presStyleIdx="2" presStyleCnt="5"/>
      <dgm:spPr/>
      <dgm:t>
        <a:bodyPr/>
        <a:lstStyle/>
        <a:p>
          <a:endParaRPr lang="es-ES"/>
        </a:p>
      </dgm:t>
    </dgm:pt>
    <dgm:pt modelId="{618DF36D-7FBD-43D9-97BA-AB56D227A97C}" type="pres">
      <dgm:prSet presAssocID="{DF51A296-3F1B-483D-A940-356E1B7F74BD}" presName="hierChild4" presStyleCnt="0"/>
      <dgm:spPr/>
    </dgm:pt>
    <dgm:pt modelId="{B17DC5AF-A177-4AF4-8460-37A221B3DE4E}" type="pres">
      <dgm:prSet presAssocID="{DF51A296-3F1B-483D-A940-356E1B7F74BD}" presName="hierChild5" presStyleCnt="0"/>
      <dgm:spPr/>
    </dgm:pt>
    <dgm:pt modelId="{5A27C447-BF13-4D4E-81D8-15A2E4EE358F}" type="pres">
      <dgm:prSet presAssocID="{A9A7CFEE-FFDD-481A-90C5-785B907881C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35CC6F34-5943-4EB5-A9B2-3A09B8C2DA4E}" type="pres">
      <dgm:prSet presAssocID="{6953121A-4DC8-441A-AC9E-64BD4FB71D95}" presName="hierRoot2" presStyleCnt="0">
        <dgm:presLayoutVars>
          <dgm:hierBranch val="init"/>
        </dgm:presLayoutVars>
      </dgm:prSet>
      <dgm:spPr/>
    </dgm:pt>
    <dgm:pt modelId="{9B539332-5247-4AAF-8E91-B78798B78483}" type="pres">
      <dgm:prSet presAssocID="{6953121A-4DC8-441A-AC9E-64BD4FB71D95}" presName="rootComposite" presStyleCnt="0"/>
      <dgm:spPr/>
    </dgm:pt>
    <dgm:pt modelId="{1ECFBC5A-BC86-452F-ADE8-C3956E0A777C}" type="pres">
      <dgm:prSet presAssocID="{6953121A-4DC8-441A-AC9E-64BD4FB71D95}" presName="rootText" presStyleLbl="node2" presStyleIdx="3" presStyleCnt="5" custScaleX="158058" custScaleY="282804" custLinFactY="81026" custLinFactNeighborX="-6085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45D54F-2BB8-41B3-835F-9EBD11F88C5D}" type="pres">
      <dgm:prSet presAssocID="{6953121A-4DC8-441A-AC9E-64BD4FB71D95}" presName="rootConnector" presStyleLbl="node2" presStyleIdx="3" presStyleCnt="5"/>
      <dgm:spPr/>
      <dgm:t>
        <a:bodyPr/>
        <a:lstStyle/>
        <a:p>
          <a:endParaRPr lang="es-ES"/>
        </a:p>
      </dgm:t>
    </dgm:pt>
    <dgm:pt modelId="{CB3D74F3-B9FF-4045-ABB7-881FD711330C}" type="pres">
      <dgm:prSet presAssocID="{6953121A-4DC8-441A-AC9E-64BD4FB71D95}" presName="hierChild4" presStyleCnt="0"/>
      <dgm:spPr/>
    </dgm:pt>
    <dgm:pt modelId="{841BB929-C189-4DF8-A8C6-1BB55C1BA76F}" type="pres">
      <dgm:prSet presAssocID="{6953121A-4DC8-441A-AC9E-64BD4FB71D95}" presName="hierChild5" presStyleCnt="0"/>
      <dgm:spPr/>
    </dgm:pt>
    <dgm:pt modelId="{2F02F365-8085-4438-A1B9-231637AE692A}" type="pres">
      <dgm:prSet presAssocID="{D3C80593-F2AD-46EC-A6CC-9E80C231CC11}" presName="Name37" presStyleLbl="parChTrans1D2" presStyleIdx="4" presStyleCnt="5"/>
      <dgm:spPr/>
      <dgm:t>
        <a:bodyPr/>
        <a:lstStyle/>
        <a:p>
          <a:endParaRPr lang="es-ES"/>
        </a:p>
      </dgm:t>
    </dgm:pt>
    <dgm:pt modelId="{8948702E-97AB-4AE7-9668-B423FDE48A14}" type="pres">
      <dgm:prSet presAssocID="{F72649B2-F35B-40E5-979A-5568FEB70CB1}" presName="hierRoot2" presStyleCnt="0">
        <dgm:presLayoutVars>
          <dgm:hierBranch val="init"/>
        </dgm:presLayoutVars>
      </dgm:prSet>
      <dgm:spPr/>
    </dgm:pt>
    <dgm:pt modelId="{2CE908A1-E89C-4FC6-8BDC-1BBBA1C841B9}" type="pres">
      <dgm:prSet presAssocID="{F72649B2-F35B-40E5-979A-5568FEB70CB1}" presName="rootComposite" presStyleCnt="0"/>
      <dgm:spPr/>
    </dgm:pt>
    <dgm:pt modelId="{FEEE2526-9C97-4A4F-B3E2-7472637E0AF6}" type="pres">
      <dgm:prSet presAssocID="{F72649B2-F35B-40E5-979A-5568FEB70CB1}" presName="rootText" presStyleLbl="node2" presStyleIdx="4" presStyleCnt="5" custScaleX="112302" custScaleY="169199" custLinFactY="20181" custLinFactNeighborX="-3989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EA9450-A2D8-4B24-B0AD-06DFFD9ED1BA}" type="pres">
      <dgm:prSet presAssocID="{F72649B2-F35B-40E5-979A-5568FEB70CB1}" presName="rootConnector" presStyleLbl="node2" presStyleIdx="4" presStyleCnt="5"/>
      <dgm:spPr/>
      <dgm:t>
        <a:bodyPr/>
        <a:lstStyle/>
        <a:p>
          <a:endParaRPr lang="es-ES"/>
        </a:p>
      </dgm:t>
    </dgm:pt>
    <dgm:pt modelId="{7B37877E-8D8F-4127-9DD0-136DD8CE43D3}" type="pres">
      <dgm:prSet presAssocID="{F72649B2-F35B-40E5-979A-5568FEB70CB1}" presName="hierChild4" presStyleCnt="0"/>
      <dgm:spPr/>
    </dgm:pt>
    <dgm:pt modelId="{2A688F79-7D03-48D5-ABF5-371F3FBC1302}" type="pres">
      <dgm:prSet presAssocID="{F72649B2-F35B-40E5-979A-5568FEB70CB1}" presName="hierChild5" presStyleCnt="0"/>
      <dgm:spPr/>
    </dgm:pt>
    <dgm:pt modelId="{ED5C5026-65C3-4503-8130-6FBFEF755263}" type="pres">
      <dgm:prSet presAssocID="{A67BF1EE-6892-448F-9C43-D5F831DDB2E0}" presName="hierChild3" presStyleCnt="0"/>
      <dgm:spPr/>
    </dgm:pt>
  </dgm:ptLst>
  <dgm:cxnLst>
    <dgm:cxn modelId="{9AD8A12E-A10A-45F6-8DEB-A0A16EFF78EB}" type="presOf" srcId="{9BF49819-6EC7-41B4-98B1-30F1AADB00A0}" destId="{58A64BBF-4B5C-4F8A-A61C-D8E52873B516}" srcOrd="1" destOrd="0" presId="urn:microsoft.com/office/officeart/2005/8/layout/orgChart1"/>
    <dgm:cxn modelId="{AA3F80C6-BA62-40CD-9D08-324ADC0ED458}" srcId="{740697B2-73E1-4DB9-BA1B-4B962F8D6D8F}" destId="{A67BF1EE-6892-448F-9C43-D5F831DDB2E0}" srcOrd="0" destOrd="0" parTransId="{C287A6A1-CE26-4850-9A38-45B69A98EAE3}" sibTransId="{9BFAF72E-D13A-4FAF-9E2D-8A68667ADCE7}"/>
    <dgm:cxn modelId="{CD9398F8-7478-4526-B60A-4F4E2C5B8F17}" type="presOf" srcId="{D3C80593-F2AD-46EC-A6CC-9E80C231CC11}" destId="{2F02F365-8085-4438-A1B9-231637AE692A}" srcOrd="0" destOrd="0" presId="urn:microsoft.com/office/officeart/2005/8/layout/orgChart1"/>
    <dgm:cxn modelId="{9C0D99D4-D574-425D-9991-FFA5696F841A}" type="presOf" srcId="{A67BF1EE-6892-448F-9C43-D5F831DDB2E0}" destId="{134D925E-820D-4B92-BA49-59EE11E452D6}" srcOrd="0" destOrd="0" presId="urn:microsoft.com/office/officeart/2005/8/layout/orgChart1"/>
    <dgm:cxn modelId="{A7CD94C7-A0AD-49F7-975C-A7DDCCFAFE76}" srcId="{A67BF1EE-6892-448F-9C43-D5F831DDB2E0}" destId="{DF51A296-3F1B-483D-A940-356E1B7F74BD}" srcOrd="2" destOrd="0" parTransId="{C50E2D2A-8678-4274-BEAF-21EB10B098ED}" sibTransId="{546A89D3-E0BC-41CF-8A32-000D4924182C}"/>
    <dgm:cxn modelId="{82F8794D-D303-4ABC-AC6C-A0AB9E601C58}" type="presOf" srcId="{A9A7CFEE-FFDD-481A-90C5-785B907881C4}" destId="{5A27C447-BF13-4D4E-81D8-15A2E4EE358F}" srcOrd="0" destOrd="0" presId="urn:microsoft.com/office/officeart/2005/8/layout/orgChart1"/>
    <dgm:cxn modelId="{5E1CB842-E4CE-4A90-8E37-6E0C575FB927}" srcId="{A67BF1EE-6892-448F-9C43-D5F831DDB2E0}" destId="{6953121A-4DC8-441A-AC9E-64BD4FB71D95}" srcOrd="3" destOrd="0" parTransId="{A9A7CFEE-FFDD-481A-90C5-785B907881C4}" sibTransId="{86D3DDAA-C543-4D45-A703-B270AEF142C0}"/>
    <dgm:cxn modelId="{2A8CAC95-70E4-431F-BE34-A00CF34EC8F0}" type="presOf" srcId="{740697B2-73E1-4DB9-BA1B-4B962F8D6D8F}" destId="{05FA7984-8E01-4AD7-A46B-65F477836E09}" srcOrd="0" destOrd="0" presId="urn:microsoft.com/office/officeart/2005/8/layout/orgChart1"/>
    <dgm:cxn modelId="{11355284-5CDE-4683-88BA-66DCEBD4B354}" type="presOf" srcId="{9BF49819-6EC7-41B4-98B1-30F1AADB00A0}" destId="{0421A30E-0300-48F6-AD69-5404B500F163}" srcOrd="0" destOrd="0" presId="urn:microsoft.com/office/officeart/2005/8/layout/orgChart1"/>
    <dgm:cxn modelId="{2DB01CCA-8BF9-464F-BDE8-CA69F2387A61}" type="presOf" srcId="{DF51A296-3F1B-483D-A940-356E1B7F74BD}" destId="{5D8F6439-4678-4F9D-8A49-AA39B1BBFE95}" srcOrd="1" destOrd="0" presId="urn:microsoft.com/office/officeart/2005/8/layout/orgChart1"/>
    <dgm:cxn modelId="{11331F55-BFFA-4F9B-B46A-56688E14C023}" type="presOf" srcId="{F72649B2-F35B-40E5-979A-5568FEB70CB1}" destId="{FEEE2526-9C97-4A4F-B3E2-7472637E0AF6}" srcOrd="0" destOrd="0" presId="urn:microsoft.com/office/officeart/2005/8/layout/orgChart1"/>
    <dgm:cxn modelId="{05170737-2478-4CD5-8039-407B97582809}" srcId="{A67BF1EE-6892-448F-9C43-D5F831DDB2E0}" destId="{9BF49819-6EC7-41B4-98B1-30F1AADB00A0}" srcOrd="0" destOrd="0" parTransId="{38C7A9BA-64F1-405D-AE3B-66F762A7FBAC}" sibTransId="{AFA57F0E-0E03-45E7-BC1A-DDA50834813D}"/>
    <dgm:cxn modelId="{B204ED98-307B-4A9E-93A2-351158635DF1}" type="presOf" srcId="{6953121A-4DC8-441A-AC9E-64BD4FB71D95}" destId="{1ECFBC5A-BC86-452F-ADE8-C3956E0A777C}" srcOrd="0" destOrd="0" presId="urn:microsoft.com/office/officeart/2005/8/layout/orgChart1"/>
    <dgm:cxn modelId="{CF59C968-01E6-4069-8115-F154376FC387}" type="presOf" srcId="{C340A45F-7600-440D-BABC-EA66CB95FFFE}" destId="{CEC7E30E-A387-4FFF-818F-36EDC9C935B1}" srcOrd="0" destOrd="0" presId="urn:microsoft.com/office/officeart/2005/8/layout/orgChart1"/>
    <dgm:cxn modelId="{3BE27025-237E-464D-B40C-6B32E366EBAA}" type="presOf" srcId="{A67BF1EE-6892-448F-9C43-D5F831DDB2E0}" destId="{B1F678AE-6738-4E45-95C0-AC07F429A89F}" srcOrd="1" destOrd="0" presId="urn:microsoft.com/office/officeart/2005/8/layout/orgChart1"/>
    <dgm:cxn modelId="{A1D872DB-CB6A-49AB-BC8A-2FC04961B5BA}" type="presOf" srcId="{38C7A9BA-64F1-405D-AE3B-66F762A7FBAC}" destId="{86042B2D-D181-41FE-A581-AC8677CA9953}" srcOrd="0" destOrd="0" presId="urn:microsoft.com/office/officeart/2005/8/layout/orgChart1"/>
    <dgm:cxn modelId="{3D7678C1-3D15-4943-A797-BA0493F58496}" srcId="{A67BF1EE-6892-448F-9C43-D5F831DDB2E0}" destId="{C340A45F-7600-440D-BABC-EA66CB95FFFE}" srcOrd="1" destOrd="0" parTransId="{E304D6EE-6EF0-4C11-B146-7844FC80F003}" sibTransId="{2CE662E8-82FD-4409-8CEB-F8E5A51A967A}"/>
    <dgm:cxn modelId="{4C9A5D09-E6C9-4F58-9B59-42300416BEFB}" type="presOf" srcId="{C50E2D2A-8678-4274-BEAF-21EB10B098ED}" destId="{6A06BCD1-21F2-4F83-8EDF-470E2CD7D0A2}" srcOrd="0" destOrd="0" presId="urn:microsoft.com/office/officeart/2005/8/layout/orgChart1"/>
    <dgm:cxn modelId="{D238F0BB-F948-4F0A-B01E-5DEFD3F4C8E7}" type="presOf" srcId="{DF51A296-3F1B-483D-A940-356E1B7F74BD}" destId="{C82931CD-311F-4F5E-8F26-F39487171852}" srcOrd="0" destOrd="0" presId="urn:microsoft.com/office/officeart/2005/8/layout/orgChart1"/>
    <dgm:cxn modelId="{C2F897CD-D1A0-4474-A0A7-E750038CB326}" type="presOf" srcId="{6953121A-4DC8-441A-AC9E-64BD4FB71D95}" destId="{6F45D54F-2BB8-41B3-835F-9EBD11F88C5D}" srcOrd="1" destOrd="0" presId="urn:microsoft.com/office/officeart/2005/8/layout/orgChart1"/>
    <dgm:cxn modelId="{964451B2-99E9-48EE-BBAD-3665D4F3FEE6}" type="presOf" srcId="{C340A45F-7600-440D-BABC-EA66CB95FFFE}" destId="{7F532E1F-3A03-4288-A429-4E0676904B7B}" srcOrd="1" destOrd="0" presId="urn:microsoft.com/office/officeart/2005/8/layout/orgChart1"/>
    <dgm:cxn modelId="{643E0BD2-87EA-4C15-B2C7-C5DAD7CB9DE1}" type="presOf" srcId="{E304D6EE-6EF0-4C11-B146-7844FC80F003}" destId="{74261647-3312-4DED-AB9A-A4277FF1E72C}" srcOrd="0" destOrd="0" presId="urn:microsoft.com/office/officeart/2005/8/layout/orgChart1"/>
    <dgm:cxn modelId="{D55F94E9-7944-45ED-BF5C-346D05DF11C4}" srcId="{A67BF1EE-6892-448F-9C43-D5F831DDB2E0}" destId="{F72649B2-F35B-40E5-979A-5568FEB70CB1}" srcOrd="4" destOrd="0" parTransId="{D3C80593-F2AD-46EC-A6CC-9E80C231CC11}" sibTransId="{56BCFA01-1544-4B02-B25C-697C615B061A}"/>
    <dgm:cxn modelId="{D1324A35-EA1A-4715-B6D1-BA166947712E}" type="presOf" srcId="{F72649B2-F35B-40E5-979A-5568FEB70CB1}" destId="{38EA9450-A2D8-4B24-B0AD-06DFFD9ED1BA}" srcOrd="1" destOrd="0" presId="urn:microsoft.com/office/officeart/2005/8/layout/orgChart1"/>
    <dgm:cxn modelId="{75E9FB4B-7E81-42BE-8B28-3C721C95D38F}" type="presParOf" srcId="{05FA7984-8E01-4AD7-A46B-65F477836E09}" destId="{DFD0B9DF-E553-499A-8CB0-4A887BE1816A}" srcOrd="0" destOrd="0" presId="urn:microsoft.com/office/officeart/2005/8/layout/orgChart1"/>
    <dgm:cxn modelId="{8CAF993F-75D9-45E2-951D-9EBED54B1797}" type="presParOf" srcId="{DFD0B9DF-E553-499A-8CB0-4A887BE1816A}" destId="{E4A7F075-B28B-4973-AB71-BE61E5CA3762}" srcOrd="0" destOrd="0" presId="urn:microsoft.com/office/officeart/2005/8/layout/orgChart1"/>
    <dgm:cxn modelId="{AA57A242-3D57-4FF0-B94E-5346EC0E37E6}" type="presParOf" srcId="{E4A7F075-B28B-4973-AB71-BE61E5CA3762}" destId="{134D925E-820D-4B92-BA49-59EE11E452D6}" srcOrd="0" destOrd="0" presId="urn:microsoft.com/office/officeart/2005/8/layout/orgChart1"/>
    <dgm:cxn modelId="{723001C4-C7AD-4D7B-9875-DB1E3D9C904B}" type="presParOf" srcId="{E4A7F075-B28B-4973-AB71-BE61E5CA3762}" destId="{B1F678AE-6738-4E45-95C0-AC07F429A89F}" srcOrd="1" destOrd="0" presId="urn:microsoft.com/office/officeart/2005/8/layout/orgChart1"/>
    <dgm:cxn modelId="{E5D6A652-8A12-48D5-B744-8ADE5DD7697E}" type="presParOf" srcId="{DFD0B9DF-E553-499A-8CB0-4A887BE1816A}" destId="{E9E6B97A-0936-4482-8F7A-33128B4279B2}" srcOrd="1" destOrd="0" presId="urn:microsoft.com/office/officeart/2005/8/layout/orgChart1"/>
    <dgm:cxn modelId="{FC93404A-52DC-46DF-9D3F-A7A90BF8B149}" type="presParOf" srcId="{E9E6B97A-0936-4482-8F7A-33128B4279B2}" destId="{86042B2D-D181-41FE-A581-AC8677CA9953}" srcOrd="0" destOrd="0" presId="urn:microsoft.com/office/officeart/2005/8/layout/orgChart1"/>
    <dgm:cxn modelId="{C13EB8B9-E037-4304-B423-F7E7C153C84E}" type="presParOf" srcId="{E9E6B97A-0936-4482-8F7A-33128B4279B2}" destId="{CCE6B18F-56F3-4778-BB33-B11563DFE817}" srcOrd="1" destOrd="0" presId="urn:microsoft.com/office/officeart/2005/8/layout/orgChart1"/>
    <dgm:cxn modelId="{ACE7BEF6-D8F6-40A6-8A4D-C4CCD454954D}" type="presParOf" srcId="{CCE6B18F-56F3-4778-BB33-B11563DFE817}" destId="{4E4FCF98-80A0-4C8F-9B6C-D38E81D686B5}" srcOrd="0" destOrd="0" presId="urn:microsoft.com/office/officeart/2005/8/layout/orgChart1"/>
    <dgm:cxn modelId="{BFDA6A6C-FB50-437F-8805-DE101F675B4B}" type="presParOf" srcId="{4E4FCF98-80A0-4C8F-9B6C-D38E81D686B5}" destId="{0421A30E-0300-48F6-AD69-5404B500F163}" srcOrd="0" destOrd="0" presId="urn:microsoft.com/office/officeart/2005/8/layout/orgChart1"/>
    <dgm:cxn modelId="{FF9E0D60-7758-4F2A-8935-953351E5C8F1}" type="presParOf" srcId="{4E4FCF98-80A0-4C8F-9B6C-D38E81D686B5}" destId="{58A64BBF-4B5C-4F8A-A61C-D8E52873B516}" srcOrd="1" destOrd="0" presId="urn:microsoft.com/office/officeart/2005/8/layout/orgChart1"/>
    <dgm:cxn modelId="{24B75628-3093-469D-8D2E-ADDD50BDBA99}" type="presParOf" srcId="{CCE6B18F-56F3-4778-BB33-B11563DFE817}" destId="{C3827481-80C8-449A-9150-B523C45263F9}" srcOrd="1" destOrd="0" presId="urn:microsoft.com/office/officeart/2005/8/layout/orgChart1"/>
    <dgm:cxn modelId="{D74F6D8B-33D9-4132-AE13-A1CD1094D7C2}" type="presParOf" srcId="{CCE6B18F-56F3-4778-BB33-B11563DFE817}" destId="{0F3B5E07-C4FA-4031-B27A-02E8E23F238C}" srcOrd="2" destOrd="0" presId="urn:microsoft.com/office/officeart/2005/8/layout/orgChart1"/>
    <dgm:cxn modelId="{FCAA4A9E-17A7-433D-A766-0581AB0F5C23}" type="presParOf" srcId="{E9E6B97A-0936-4482-8F7A-33128B4279B2}" destId="{74261647-3312-4DED-AB9A-A4277FF1E72C}" srcOrd="2" destOrd="0" presId="urn:microsoft.com/office/officeart/2005/8/layout/orgChart1"/>
    <dgm:cxn modelId="{C202B1C1-F7A1-4164-BF59-2F9355FC9C72}" type="presParOf" srcId="{E9E6B97A-0936-4482-8F7A-33128B4279B2}" destId="{CFABF892-B361-4423-8C5D-1CF4FE3989FA}" srcOrd="3" destOrd="0" presId="urn:microsoft.com/office/officeart/2005/8/layout/orgChart1"/>
    <dgm:cxn modelId="{EA7B5EA6-8B95-4BA2-A5BA-BAED4E30184B}" type="presParOf" srcId="{CFABF892-B361-4423-8C5D-1CF4FE3989FA}" destId="{A8FDC51E-C9F7-4BD9-B52B-9C5B5E27D153}" srcOrd="0" destOrd="0" presId="urn:microsoft.com/office/officeart/2005/8/layout/orgChart1"/>
    <dgm:cxn modelId="{46E25A82-D2AC-44EA-850C-407AE0A055B1}" type="presParOf" srcId="{A8FDC51E-C9F7-4BD9-B52B-9C5B5E27D153}" destId="{CEC7E30E-A387-4FFF-818F-36EDC9C935B1}" srcOrd="0" destOrd="0" presId="urn:microsoft.com/office/officeart/2005/8/layout/orgChart1"/>
    <dgm:cxn modelId="{E096701F-F733-4E74-8D80-5A59C6D3606F}" type="presParOf" srcId="{A8FDC51E-C9F7-4BD9-B52B-9C5B5E27D153}" destId="{7F532E1F-3A03-4288-A429-4E0676904B7B}" srcOrd="1" destOrd="0" presId="urn:microsoft.com/office/officeart/2005/8/layout/orgChart1"/>
    <dgm:cxn modelId="{57797CF3-6CBD-42C5-89BC-A06257D09851}" type="presParOf" srcId="{CFABF892-B361-4423-8C5D-1CF4FE3989FA}" destId="{C078AE2E-CB15-4E4B-87D4-4B2C6356D06D}" srcOrd="1" destOrd="0" presId="urn:microsoft.com/office/officeart/2005/8/layout/orgChart1"/>
    <dgm:cxn modelId="{8D5DBBE7-E5F6-4232-8096-59DF3CE7A823}" type="presParOf" srcId="{CFABF892-B361-4423-8C5D-1CF4FE3989FA}" destId="{366BEF36-260A-4BC8-9DED-59A9C2F407B3}" srcOrd="2" destOrd="0" presId="urn:microsoft.com/office/officeart/2005/8/layout/orgChart1"/>
    <dgm:cxn modelId="{0B120156-3D53-4E4C-8A5D-C9F122AAC7CA}" type="presParOf" srcId="{E9E6B97A-0936-4482-8F7A-33128B4279B2}" destId="{6A06BCD1-21F2-4F83-8EDF-470E2CD7D0A2}" srcOrd="4" destOrd="0" presId="urn:microsoft.com/office/officeart/2005/8/layout/orgChart1"/>
    <dgm:cxn modelId="{CB04B09F-7924-4EA5-B92B-A815E238D4CD}" type="presParOf" srcId="{E9E6B97A-0936-4482-8F7A-33128B4279B2}" destId="{797E86AF-9CFB-4BE5-95C1-848A11BE93DA}" srcOrd="5" destOrd="0" presId="urn:microsoft.com/office/officeart/2005/8/layout/orgChart1"/>
    <dgm:cxn modelId="{65AABFA9-9ABF-4910-B88F-77D1CC53E698}" type="presParOf" srcId="{797E86AF-9CFB-4BE5-95C1-848A11BE93DA}" destId="{8A83D568-2E1E-473F-B88D-9F4D3BD82D42}" srcOrd="0" destOrd="0" presId="urn:microsoft.com/office/officeart/2005/8/layout/orgChart1"/>
    <dgm:cxn modelId="{8A666F6F-19A8-4875-B998-5497CD88D2CA}" type="presParOf" srcId="{8A83D568-2E1E-473F-B88D-9F4D3BD82D42}" destId="{C82931CD-311F-4F5E-8F26-F39487171852}" srcOrd="0" destOrd="0" presId="urn:microsoft.com/office/officeart/2005/8/layout/orgChart1"/>
    <dgm:cxn modelId="{00CF0150-509A-437E-A7D3-17902C516AC2}" type="presParOf" srcId="{8A83D568-2E1E-473F-B88D-9F4D3BD82D42}" destId="{5D8F6439-4678-4F9D-8A49-AA39B1BBFE95}" srcOrd="1" destOrd="0" presId="urn:microsoft.com/office/officeart/2005/8/layout/orgChart1"/>
    <dgm:cxn modelId="{321CC174-11C8-4295-9DD1-B3C0E70186FC}" type="presParOf" srcId="{797E86AF-9CFB-4BE5-95C1-848A11BE93DA}" destId="{618DF36D-7FBD-43D9-97BA-AB56D227A97C}" srcOrd="1" destOrd="0" presId="urn:microsoft.com/office/officeart/2005/8/layout/orgChart1"/>
    <dgm:cxn modelId="{6A197224-94BB-4C38-9C63-59EE78A4250E}" type="presParOf" srcId="{797E86AF-9CFB-4BE5-95C1-848A11BE93DA}" destId="{B17DC5AF-A177-4AF4-8460-37A221B3DE4E}" srcOrd="2" destOrd="0" presId="urn:microsoft.com/office/officeart/2005/8/layout/orgChart1"/>
    <dgm:cxn modelId="{C757C2E8-5BC5-4F34-9084-45B7FBF9E950}" type="presParOf" srcId="{E9E6B97A-0936-4482-8F7A-33128B4279B2}" destId="{5A27C447-BF13-4D4E-81D8-15A2E4EE358F}" srcOrd="6" destOrd="0" presId="urn:microsoft.com/office/officeart/2005/8/layout/orgChart1"/>
    <dgm:cxn modelId="{BA043892-7D98-4703-941F-EBB541AFBF65}" type="presParOf" srcId="{E9E6B97A-0936-4482-8F7A-33128B4279B2}" destId="{35CC6F34-5943-4EB5-A9B2-3A09B8C2DA4E}" srcOrd="7" destOrd="0" presId="urn:microsoft.com/office/officeart/2005/8/layout/orgChart1"/>
    <dgm:cxn modelId="{DA481A4B-127A-4C14-B2BA-8E4FBE5C94EB}" type="presParOf" srcId="{35CC6F34-5943-4EB5-A9B2-3A09B8C2DA4E}" destId="{9B539332-5247-4AAF-8E91-B78798B78483}" srcOrd="0" destOrd="0" presId="urn:microsoft.com/office/officeart/2005/8/layout/orgChart1"/>
    <dgm:cxn modelId="{975DE96C-7DD6-420A-9A19-3AB6825E76D2}" type="presParOf" srcId="{9B539332-5247-4AAF-8E91-B78798B78483}" destId="{1ECFBC5A-BC86-452F-ADE8-C3956E0A777C}" srcOrd="0" destOrd="0" presId="urn:microsoft.com/office/officeart/2005/8/layout/orgChart1"/>
    <dgm:cxn modelId="{3364A3DE-02F7-4931-9D45-1839C0D76829}" type="presParOf" srcId="{9B539332-5247-4AAF-8E91-B78798B78483}" destId="{6F45D54F-2BB8-41B3-835F-9EBD11F88C5D}" srcOrd="1" destOrd="0" presId="urn:microsoft.com/office/officeart/2005/8/layout/orgChart1"/>
    <dgm:cxn modelId="{2A18420E-045C-49D7-BB32-7A559021BC54}" type="presParOf" srcId="{35CC6F34-5943-4EB5-A9B2-3A09B8C2DA4E}" destId="{CB3D74F3-B9FF-4045-ABB7-881FD711330C}" srcOrd="1" destOrd="0" presId="urn:microsoft.com/office/officeart/2005/8/layout/orgChart1"/>
    <dgm:cxn modelId="{A3F12C4F-FA3E-4C82-BFBA-4DC679B35B4F}" type="presParOf" srcId="{35CC6F34-5943-4EB5-A9B2-3A09B8C2DA4E}" destId="{841BB929-C189-4DF8-A8C6-1BB55C1BA76F}" srcOrd="2" destOrd="0" presId="urn:microsoft.com/office/officeart/2005/8/layout/orgChart1"/>
    <dgm:cxn modelId="{D77E07C0-24C9-4974-BFBA-E4C9B83D404E}" type="presParOf" srcId="{E9E6B97A-0936-4482-8F7A-33128B4279B2}" destId="{2F02F365-8085-4438-A1B9-231637AE692A}" srcOrd="8" destOrd="0" presId="urn:microsoft.com/office/officeart/2005/8/layout/orgChart1"/>
    <dgm:cxn modelId="{011026FB-1032-4B7A-8EE8-13C238F38743}" type="presParOf" srcId="{E9E6B97A-0936-4482-8F7A-33128B4279B2}" destId="{8948702E-97AB-4AE7-9668-B423FDE48A14}" srcOrd="9" destOrd="0" presId="urn:microsoft.com/office/officeart/2005/8/layout/orgChart1"/>
    <dgm:cxn modelId="{8D5866E9-35E6-46F3-A27B-64FE080D3A17}" type="presParOf" srcId="{8948702E-97AB-4AE7-9668-B423FDE48A14}" destId="{2CE908A1-E89C-4FC6-8BDC-1BBBA1C841B9}" srcOrd="0" destOrd="0" presId="urn:microsoft.com/office/officeart/2005/8/layout/orgChart1"/>
    <dgm:cxn modelId="{1272071D-20D0-4663-9120-B5FDD2D90C48}" type="presParOf" srcId="{2CE908A1-E89C-4FC6-8BDC-1BBBA1C841B9}" destId="{FEEE2526-9C97-4A4F-B3E2-7472637E0AF6}" srcOrd="0" destOrd="0" presId="urn:microsoft.com/office/officeart/2005/8/layout/orgChart1"/>
    <dgm:cxn modelId="{FC93A3B2-2D51-4664-82C3-A44EBADEE699}" type="presParOf" srcId="{2CE908A1-E89C-4FC6-8BDC-1BBBA1C841B9}" destId="{38EA9450-A2D8-4B24-B0AD-06DFFD9ED1BA}" srcOrd="1" destOrd="0" presId="urn:microsoft.com/office/officeart/2005/8/layout/orgChart1"/>
    <dgm:cxn modelId="{B3B6845A-68B1-4FF5-84F4-F33F41FD03A0}" type="presParOf" srcId="{8948702E-97AB-4AE7-9668-B423FDE48A14}" destId="{7B37877E-8D8F-4127-9DD0-136DD8CE43D3}" srcOrd="1" destOrd="0" presId="urn:microsoft.com/office/officeart/2005/8/layout/orgChart1"/>
    <dgm:cxn modelId="{928C9C94-BE96-43F5-BCF4-C098AAAE2543}" type="presParOf" srcId="{8948702E-97AB-4AE7-9668-B423FDE48A14}" destId="{2A688F79-7D03-48D5-ABF5-371F3FBC1302}" srcOrd="2" destOrd="0" presId="urn:microsoft.com/office/officeart/2005/8/layout/orgChart1"/>
    <dgm:cxn modelId="{632340A7-A22D-4C99-AAE9-6BE626F59949}" type="presParOf" srcId="{DFD0B9DF-E553-499A-8CB0-4A887BE1816A}" destId="{ED5C5026-65C3-4503-8130-6FBFEF7552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97518C-882F-4B81-B837-07627F0495B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CE40A91-D35B-4CA5-B282-36016CF7BBF4}">
      <dgm:prSet phldrT="[Texto]"/>
      <dgm:spPr/>
      <dgm:t>
        <a:bodyPr/>
        <a:lstStyle/>
        <a:p>
          <a:r>
            <a:rPr lang="es-ES" dirty="0" smtClean="0"/>
            <a:t>Trabajador/a  IT </a:t>
          </a:r>
          <a:r>
            <a:rPr lang="es-ES" dirty="0" err="1" smtClean="0"/>
            <a:t>cc</a:t>
          </a:r>
          <a:endParaRPr lang="es-ES" dirty="0"/>
        </a:p>
      </dgm:t>
    </dgm:pt>
    <dgm:pt modelId="{8F7A0ADA-A420-4DE2-875F-4492414C1BDC}" type="parTrans" cxnId="{8772ED28-4F31-4378-A378-F25BDE0E69C4}">
      <dgm:prSet/>
      <dgm:spPr/>
      <dgm:t>
        <a:bodyPr/>
        <a:lstStyle/>
        <a:p>
          <a:endParaRPr lang="es-ES"/>
        </a:p>
      </dgm:t>
    </dgm:pt>
    <dgm:pt modelId="{E43D5677-2E28-40AC-9B32-43D6FFFBE573}" type="sibTrans" cxnId="{8772ED28-4F31-4378-A378-F25BDE0E69C4}">
      <dgm:prSet/>
      <dgm:spPr/>
      <dgm:t>
        <a:bodyPr/>
        <a:lstStyle/>
        <a:p>
          <a:endParaRPr lang="es-ES"/>
        </a:p>
      </dgm:t>
    </dgm:pt>
    <dgm:pt modelId="{54660A01-1BE8-4D0E-974D-7EA066F3F498}">
      <dgm:prSet phldrT="[Texto]"/>
      <dgm:spPr/>
      <dgm:t>
        <a:bodyPr/>
        <a:lstStyle/>
        <a:p>
          <a:r>
            <a:rPr lang="es-ES" dirty="0" smtClean="0"/>
            <a:t>Atención Primaria SPS</a:t>
          </a:r>
          <a:endParaRPr lang="es-ES" dirty="0"/>
        </a:p>
      </dgm:t>
    </dgm:pt>
    <dgm:pt modelId="{CD8CAB02-6C71-4FB0-AF71-A7DB37B41EF4}" type="parTrans" cxnId="{D109AC5C-57CB-4821-BBD0-07B42EA8B6E0}">
      <dgm:prSet/>
      <dgm:spPr/>
      <dgm:t>
        <a:bodyPr/>
        <a:lstStyle/>
        <a:p>
          <a:endParaRPr lang="es-ES"/>
        </a:p>
      </dgm:t>
    </dgm:pt>
    <dgm:pt modelId="{42418DA8-4599-4134-A2D0-C789F2921D64}" type="sibTrans" cxnId="{D109AC5C-57CB-4821-BBD0-07B42EA8B6E0}">
      <dgm:prSet/>
      <dgm:spPr/>
      <dgm:t>
        <a:bodyPr/>
        <a:lstStyle/>
        <a:p>
          <a:endParaRPr lang="es-ES"/>
        </a:p>
      </dgm:t>
    </dgm:pt>
    <dgm:pt modelId="{6A1E0BE8-537B-475C-B143-7B8321D1D18C}">
      <dgm:prSet phldrT="[Texto]"/>
      <dgm:spPr/>
      <dgm:t>
        <a:bodyPr/>
        <a:lstStyle/>
        <a:p>
          <a:r>
            <a:rPr lang="es-ES" dirty="0" smtClean="0"/>
            <a:t>Inspección Médica</a:t>
          </a:r>
        </a:p>
        <a:p>
          <a:r>
            <a:rPr lang="es-ES" dirty="0" smtClean="0"/>
            <a:t>SPS</a:t>
          </a:r>
          <a:endParaRPr lang="es-ES" dirty="0"/>
        </a:p>
      </dgm:t>
    </dgm:pt>
    <dgm:pt modelId="{8A6902E1-F18D-4D1F-BBCB-8E8B6E77AA27}" type="parTrans" cxnId="{D71440B1-99FB-46F7-90EB-3C496E572862}">
      <dgm:prSet/>
      <dgm:spPr/>
      <dgm:t>
        <a:bodyPr/>
        <a:lstStyle/>
        <a:p>
          <a:endParaRPr lang="es-ES"/>
        </a:p>
      </dgm:t>
    </dgm:pt>
    <dgm:pt modelId="{781210AF-1F5B-4AEC-9895-6AE0AC7305C6}" type="sibTrans" cxnId="{D71440B1-99FB-46F7-90EB-3C496E572862}">
      <dgm:prSet/>
      <dgm:spPr/>
      <dgm:t>
        <a:bodyPr/>
        <a:lstStyle/>
        <a:p>
          <a:endParaRPr lang="es-ES"/>
        </a:p>
      </dgm:t>
    </dgm:pt>
    <dgm:pt modelId="{57B836B7-131C-4494-BE2A-17DC67E6E579}">
      <dgm:prSet phldrT="[Texto]"/>
      <dgm:spPr/>
      <dgm:t>
        <a:bodyPr/>
        <a:lstStyle/>
        <a:p>
          <a:r>
            <a:rPr lang="es-ES" dirty="0" smtClean="0"/>
            <a:t>INSS</a:t>
          </a:r>
          <a:endParaRPr lang="es-ES" dirty="0"/>
        </a:p>
      </dgm:t>
    </dgm:pt>
    <dgm:pt modelId="{0AA85AC3-732B-4958-970B-9B1B85257EF1}" type="parTrans" cxnId="{9B9426DE-6B71-4AB0-B9F4-2AA383DD0CF9}">
      <dgm:prSet/>
      <dgm:spPr/>
      <dgm:t>
        <a:bodyPr/>
        <a:lstStyle/>
        <a:p>
          <a:endParaRPr lang="es-ES"/>
        </a:p>
      </dgm:t>
    </dgm:pt>
    <dgm:pt modelId="{01CE566D-0D2E-4FC2-B228-C145FB0C32D8}" type="sibTrans" cxnId="{9B9426DE-6B71-4AB0-B9F4-2AA383DD0CF9}">
      <dgm:prSet/>
      <dgm:spPr/>
      <dgm:t>
        <a:bodyPr/>
        <a:lstStyle/>
        <a:p>
          <a:endParaRPr lang="es-ES"/>
        </a:p>
      </dgm:t>
    </dgm:pt>
    <dgm:pt modelId="{80351BD2-F744-41A4-93CF-EADD4E3F9260}">
      <dgm:prSet phldrT="[Texto]"/>
      <dgm:spPr/>
      <dgm:t>
        <a:bodyPr/>
        <a:lstStyle/>
        <a:p>
          <a:r>
            <a:rPr lang="es-ES" dirty="0" smtClean="0"/>
            <a:t>Mutua</a:t>
          </a:r>
          <a:endParaRPr lang="es-ES" dirty="0"/>
        </a:p>
      </dgm:t>
    </dgm:pt>
    <dgm:pt modelId="{5A87B106-0DB2-4F0E-99A3-F4FA68793D51}" type="parTrans" cxnId="{114C6818-BC53-4BF6-B842-F4E7EEE92D70}">
      <dgm:prSet/>
      <dgm:spPr/>
      <dgm:t>
        <a:bodyPr/>
        <a:lstStyle/>
        <a:p>
          <a:endParaRPr lang="es-ES"/>
        </a:p>
      </dgm:t>
    </dgm:pt>
    <dgm:pt modelId="{1FC556D1-D23C-46BE-A562-D13A413A5870}" type="sibTrans" cxnId="{114C6818-BC53-4BF6-B842-F4E7EEE92D70}">
      <dgm:prSet/>
      <dgm:spPr/>
      <dgm:t>
        <a:bodyPr/>
        <a:lstStyle/>
        <a:p>
          <a:endParaRPr lang="es-ES"/>
        </a:p>
      </dgm:t>
    </dgm:pt>
    <dgm:pt modelId="{1A3FF4A4-DB1E-465D-945D-C670E08294FA}">
      <dgm:prSet/>
      <dgm:spPr/>
      <dgm:t>
        <a:bodyPr/>
        <a:lstStyle/>
        <a:p>
          <a:r>
            <a:rPr lang="es-ES" dirty="0" smtClean="0"/>
            <a:t>Medico empresa </a:t>
          </a:r>
          <a:endParaRPr lang="es-ES" dirty="0"/>
        </a:p>
      </dgm:t>
    </dgm:pt>
    <dgm:pt modelId="{D991DB9D-AA9F-4398-801E-74107A8C0FF7}" type="parTrans" cxnId="{DE2813EA-DDDA-4C4A-83E6-BEF51A7305FE}">
      <dgm:prSet/>
      <dgm:spPr/>
      <dgm:t>
        <a:bodyPr/>
        <a:lstStyle/>
        <a:p>
          <a:endParaRPr lang="es-ES"/>
        </a:p>
      </dgm:t>
    </dgm:pt>
    <dgm:pt modelId="{900472A1-07BD-4556-9DAD-2641B116D218}" type="sibTrans" cxnId="{DE2813EA-DDDA-4C4A-83E6-BEF51A7305FE}">
      <dgm:prSet/>
      <dgm:spPr/>
      <dgm:t>
        <a:bodyPr/>
        <a:lstStyle/>
        <a:p>
          <a:endParaRPr lang="es-ES"/>
        </a:p>
      </dgm:t>
    </dgm:pt>
    <dgm:pt modelId="{A0389F4A-1082-47A5-934A-BB6054352D27}" type="pres">
      <dgm:prSet presAssocID="{5297518C-882F-4B81-B837-07627F0495B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6F5528-BFEF-45C7-AAA5-47AD35AE13F8}" type="pres">
      <dgm:prSet presAssocID="{6CE40A91-D35B-4CA5-B282-36016CF7BBF4}" presName="centerShape" presStyleLbl="node0" presStyleIdx="0" presStyleCnt="1"/>
      <dgm:spPr/>
      <dgm:t>
        <a:bodyPr/>
        <a:lstStyle/>
        <a:p>
          <a:endParaRPr lang="es-ES"/>
        </a:p>
      </dgm:t>
    </dgm:pt>
    <dgm:pt modelId="{C5FE1018-DAC1-4960-BCD3-4CEFD4B69B98}" type="pres">
      <dgm:prSet presAssocID="{54660A01-1BE8-4D0E-974D-7EA066F3F4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78FECD-0A25-403F-9E60-CEA034877873}" type="pres">
      <dgm:prSet presAssocID="{54660A01-1BE8-4D0E-974D-7EA066F3F498}" presName="dummy" presStyleCnt="0"/>
      <dgm:spPr/>
    </dgm:pt>
    <dgm:pt modelId="{CDF05BF6-4BEF-4448-BF8F-EF0680599747}" type="pres">
      <dgm:prSet presAssocID="{42418DA8-4599-4134-A2D0-C789F2921D64}" presName="sibTrans" presStyleLbl="sibTrans2D1" presStyleIdx="0" presStyleCnt="5"/>
      <dgm:spPr/>
      <dgm:t>
        <a:bodyPr/>
        <a:lstStyle/>
        <a:p>
          <a:endParaRPr lang="es-ES"/>
        </a:p>
      </dgm:t>
    </dgm:pt>
    <dgm:pt modelId="{320D0F9D-6083-455A-B58D-B5988CAC5F8E}" type="pres">
      <dgm:prSet presAssocID="{6A1E0BE8-537B-475C-B143-7B8321D1D18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0D8B61-F7D2-450B-8C73-B31C7A78FF35}" type="pres">
      <dgm:prSet presAssocID="{6A1E0BE8-537B-475C-B143-7B8321D1D18C}" presName="dummy" presStyleCnt="0"/>
      <dgm:spPr/>
    </dgm:pt>
    <dgm:pt modelId="{51F0BF34-D19F-41B8-9B92-4ADCDE745C2E}" type="pres">
      <dgm:prSet presAssocID="{781210AF-1F5B-4AEC-9895-6AE0AC7305C6}" presName="sibTrans" presStyleLbl="sibTrans2D1" presStyleIdx="1" presStyleCnt="5"/>
      <dgm:spPr/>
      <dgm:t>
        <a:bodyPr/>
        <a:lstStyle/>
        <a:p>
          <a:endParaRPr lang="es-ES"/>
        </a:p>
      </dgm:t>
    </dgm:pt>
    <dgm:pt modelId="{DE3A3140-69AF-4D32-BC81-87AE7D1C808A}" type="pres">
      <dgm:prSet presAssocID="{57B836B7-131C-4494-BE2A-17DC67E6E5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224110-2BD2-4D36-B812-B44C823E7484}" type="pres">
      <dgm:prSet presAssocID="{57B836B7-131C-4494-BE2A-17DC67E6E579}" presName="dummy" presStyleCnt="0"/>
      <dgm:spPr/>
    </dgm:pt>
    <dgm:pt modelId="{D300FD22-E070-401B-B4A0-64F3B5A4392F}" type="pres">
      <dgm:prSet presAssocID="{01CE566D-0D2E-4FC2-B228-C145FB0C32D8}" presName="sibTrans" presStyleLbl="sibTrans2D1" presStyleIdx="2" presStyleCnt="5"/>
      <dgm:spPr/>
      <dgm:t>
        <a:bodyPr/>
        <a:lstStyle/>
        <a:p>
          <a:endParaRPr lang="es-ES"/>
        </a:p>
      </dgm:t>
    </dgm:pt>
    <dgm:pt modelId="{A01D9C1B-8271-4F19-B4B8-4C9BAE585539}" type="pres">
      <dgm:prSet presAssocID="{80351BD2-F744-41A4-93CF-EADD4E3F92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62AD92-86C9-4C6D-90EE-16EBF190BC04}" type="pres">
      <dgm:prSet presAssocID="{80351BD2-F744-41A4-93CF-EADD4E3F9260}" presName="dummy" presStyleCnt="0"/>
      <dgm:spPr/>
    </dgm:pt>
    <dgm:pt modelId="{E1C0DED0-155D-45D6-B69C-00A950430E18}" type="pres">
      <dgm:prSet presAssocID="{1FC556D1-D23C-46BE-A562-D13A413A5870}" presName="sibTrans" presStyleLbl="sibTrans2D1" presStyleIdx="3" presStyleCnt="5"/>
      <dgm:spPr/>
      <dgm:t>
        <a:bodyPr/>
        <a:lstStyle/>
        <a:p>
          <a:endParaRPr lang="es-ES"/>
        </a:p>
      </dgm:t>
    </dgm:pt>
    <dgm:pt modelId="{9EA3A3BD-9D90-47D1-92D0-0E8AB78485B9}" type="pres">
      <dgm:prSet presAssocID="{1A3FF4A4-DB1E-465D-945D-C670E08294F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48FF99-C3B0-4EA0-80AF-B3B60E11CA96}" type="pres">
      <dgm:prSet presAssocID="{1A3FF4A4-DB1E-465D-945D-C670E08294FA}" presName="dummy" presStyleCnt="0"/>
      <dgm:spPr/>
    </dgm:pt>
    <dgm:pt modelId="{FB3FC0B1-00E8-4BAC-A2DB-B59D17E7E08B}" type="pres">
      <dgm:prSet presAssocID="{900472A1-07BD-4556-9DAD-2641B116D218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53CE1438-9736-4852-BFA5-BDD151DD722C}" type="presOf" srcId="{01CE566D-0D2E-4FC2-B228-C145FB0C32D8}" destId="{D300FD22-E070-401B-B4A0-64F3B5A4392F}" srcOrd="0" destOrd="0" presId="urn:microsoft.com/office/officeart/2005/8/layout/radial6"/>
    <dgm:cxn modelId="{997936D1-6374-4B7C-9ECC-A3567759E82D}" type="presOf" srcId="{6A1E0BE8-537B-475C-B143-7B8321D1D18C}" destId="{320D0F9D-6083-455A-B58D-B5988CAC5F8E}" srcOrd="0" destOrd="0" presId="urn:microsoft.com/office/officeart/2005/8/layout/radial6"/>
    <dgm:cxn modelId="{618C7533-B1E4-4372-9611-EE1DCE2F819F}" type="presOf" srcId="{5297518C-882F-4B81-B837-07627F0495B4}" destId="{A0389F4A-1082-47A5-934A-BB6054352D27}" srcOrd="0" destOrd="0" presId="urn:microsoft.com/office/officeart/2005/8/layout/radial6"/>
    <dgm:cxn modelId="{9B9426DE-6B71-4AB0-B9F4-2AA383DD0CF9}" srcId="{6CE40A91-D35B-4CA5-B282-36016CF7BBF4}" destId="{57B836B7-131C-4494-BE2A-17DC67E6E579}" srcOrd="2" destOrd="0" parTransId="{0AA85AC3-732B-4958-970B-9B1B85257EF1}" sibTransId="{01CE566D-0D2E-4FC2-B228-C145FB0C32D8}"/>
    <dgm:cxn modelId="{842C5C26-DAAD-4B33-A89A-871A342D940B}" type="presOf" srcId="{781210AF-1F5B-4AEC-9895-6AE0AC7305C6}" destId="{51F0BF34-D19F-41B8-9B92-4ADCDE745C2E}" srcOrd="0" destOrd="0" presId="urn:microsoft.com/office/officeart/2005/8/layout/radial6"/>
    <dgm:cxn modelId="{D71CCEC7-EFE6-42C4-8F7F-09E2107D7D06}" type="presOf" srcId="{900472A1-07BD-4556-9DAD-2641B116D218}" destId="{FB3FC0B1-00E8-4BAC-A2DB-B59D17E7E08B}" srcOrd="0" destOrd="0" presId="urn:microsoft.com/office/officeart/2005/8/layout/radial6"/>
    <dgm:cxn modelId="{40625078-ACD9-41AB-8129-BBC302BD1111}" type="presOf" srcId="{80351BD2-F744-41A4-93CF-EADD4E3F9260}" destId="{A01D9C1B-8271-4F19-B4B8-4C9BAE585539}" srcOrd="0" destOrd="0" presId="urn:microsoft.com/office/officeart/2005/8/layout/radial6"/>
    <dgm:cxn modelId="{A61FC247-60FF-4B2C-8167-A8985B8D700C}" type="presOf" srcId="{42418DA8-4599-4134-A2D0-C789F2921D64}" destId="{CDF05BF6-4BEF-4448-BF8F-EF0680599747}" srcOrd="0" destOrd="0" presId="urn:microsoft.com/office/officeart/2005/8/layout/radial6"/>
    <dgm:cxn modelId="{8772ED28-4F31-4378-A378-F25BDE0E69C4}" srcId="{5297518C-882F-4B81-B837-07627F0495B4}" destId="{6CE40A91-D35B-4CA5-B282-36016CF7BBF4}" srcOrd="0" destOrd="0" parTransId="{8F7A0ADA-A420-4DE2-875F-4492414C1BDC}" sibTransId="{E43D5677-2E28-40AC-9B32-43D6FFFBE573}"/>
    <dgm:cxn modelId="{DE2813EA-DDDA-4C4A-83E6-BEF51A7305FE}" srcId="{6CE40A91-D35B-4CA5-B282-36016CF7BBF4}" destId="{1A3FF4A4-DB1E-465D-945D-C670E08294FA}" srcOrd="4" destOrd="0" parTransId="{D991DB9D-AA9F-4398-801E-74107A8C0FF7}" sibTransId="{900472A1-07BD-4556-9DAD-2641B116D218}"/>
    <dgm:cxn modelId="{D71440B1-99FB-46F7-90EB-3C496E572862}" srcId="{6CE40A91-D35B-4CA5-B282-36016CF7BBF4}" destId="{6A1E0BE8-537B-475C-B143-7B8321D1D18C}" srcOrd="1" destOrd="0" parTransId="{8A6902E1-F18D-4D1F-BBCB-8E8B6E77AA27}" sibTransId="{781210AF-1F5B-4AEC-9895-6AE0AC7305C6}"/>
    <dgm:cxn modelId="{E767C55D-8A6A-4E51-A880-2E5B11D3EE55}" type="presOf" srcId="{6CE40A91-D35B-4CA5-B282-36016CF7BBF4}" destId="{126F5528-BFEF-45C7-AAA5-47AD35AE13F8}" srcOrd="0" destOrd="0" presId="urn:microsoft.com/office/officeart/2005/8/layout/radial6"/>
    <dgm:cxn modelId="{D109AC5C-57CB-4821-BBD0-07B42EA8B6E0}" srcId="{6CE40A91-D35B-4CA5-B282-36016CF7BBF4}" destId="{54660A01-1BE8-4D0E-974D-7EA066F3F498}" srcOrd="0" destOrd="0" parTransId="{CD8CAB02-6C71-4FB0-AF71-A7DB37B41EF4}" sibTransId="{42418DA8-4599-4134-A2D0-C789F2921D64}"/>
    <dgm:cxn modelId="{2BC16DEA-BF10-45EB-903A-5F24EB6E9972}" type="presOf" srcId="{1FC556D1-D23C-46BE-A562-D13A413A5870}" destId="{E1C0DED0-155D-45D6-B69C-00A950430E18}" srcOrd="0" destOrd="0" presId="urn:microsoft.com/office/officeart/2005/8/layout/radial6"/>
    <dgm:cxn modelId="{4566620C-906D-4DCE-B9D2-AA0E1699DD0A}" type="presOf" srcId="{54660A01-1BE8-4D0E-974D-7EA066F3F498}" destId="{C5FE1018-DAC1-4960-BCD3-4CEFD4B69B98}" srcOrd="0" destOrd="0" presId="urn:microsoft.com/office/officeart/2005/8/layout/radial6"/>
    <dgm:cxn modelId="{4A1D2E7F-AB1A-4282-A996-548798039555}" type="presOf" srcId="{57B836B7-131C-4494-BE2A-17DC67E6E579}" destId="{DE3A3140-69AF-4D32-BC81-87AE7D1C808A}" srcOrd="0" destOrd="0" presId="urn:microsoft.com/office/officeart/2005/8/layout/radial6"/>
    <dgm:cxn modelId="{114C6818-BC53-4BF6-B842-F4E7EEE92D70}" srcId="{6CE40A91-D35B-4CA5-B282-36016CF7BBF4}" destId="{80351BD2-F744-41A4-93CF-EADD4E3F9260}" srcOrd="3" destOrd="0" parTransId="{5A87B106-0DB2-4F0E-99A3-F4FA68793D51}" sibTransId="{1FC556D1-D23C-46BE-A562-D13A413A5870}"/>
    <dgm:cxn modelId="{4DA240AB-5B70-48E8-B5FC-071462DB3269}" type="presOf" srcId="{1A3FF4A4-DB1E-465D-945D-C670E08294FA}" destId="{9EA3A3BD-9D90-47D1-92D0-0E8AB78485B9}" srcOrd="0" destOrd="0" presId="urn:microsoft.com/office/officeart/2005/8/layout/radial6"/>
    <dgm:cxn modelId="{6021121F-72A2-443B-8FC8-111BA4D26602}" type="presParOf" srcId="{A0389F4A-1082-47A5-934A-BB6054352D27}" destId="{126F5528-BFEF-45C7-AAA5-47AD35AE13F8}" srcOrd="0" destOrd="0" presId="urn:microsoft.com/office/officeart/2005/8/layout/radial6"/>
    <dgm:cxn modelId="{DA9AECFD-D13D-4550-8E57-915DF424D7DC}" type="presParOf" srcId="{A0389F4A-1082-47A5-934A-BB6054352D27}" destId="{C5FE1018-DAC1-4960-BCD3-4CEFD4B69B98}" srcOrd="1" destOrd="0" presId="urn:microsoft.com/office/officeart/2005/8/layout/radial6"/>
    <dgm:cxn modelId="{1D042E8F-3478-4ABD-B09B-E31FA72ADA22}" type="presParOf" srcId="{A0389F4A-1082-47A5-934A-BB6054352D27}" destId="{5578FECD-0A25-403F-9E60-CEA034877873}" srcOrd="2" destOrd="0" presId="urn:microsoft.com/office/officeart/2005/8/layout/radial6"/>
    <dgm:cxn modelId="{43CE9F2B-6F6C-4320-B4A1-A3C2849CDF07}" type="presParOf" srcId="{A0389F4A-1082-47A5-934A-BB6054352D27}" destId="{CDF05BF6-4BEF-4448-BF8F-EF0680599747}" srcOrd="3" destOrd="0" presId="urn:microsoft.com/office/officeart/2005/8/layout/radial6"/>
    <dgm:cxn modelId="{4F3BD764-5C16-44FB-B4C8-506089D87ED1}" type="presParOf" srcId="{A0389F4A-1082-47A5-934A-BB6054352D27}" destId="{320D0F9D-6083-455A-B58D-B5988CAC5F8E}" srcOrd="4" destOrd="0" presId="urn:microsoft.com/office/officeart/2005/8/layout/radial6"/>
    <dgm:cxn modelId="{970B1557-35F6-4402-AB72-F62E5FD0C260}" type="presParOf" srcId="{A0389F4A-1082-47A5-934A-BB6054352D27}" destId="{650D8B61-F7D2-450B-8C73-B31C7A78FF35}" srcOrd="5" destOrd="0" presId="urn:microsoft.com/office/officeart/2005/8/layout/radial6"/>
    <dgm:cxn modelId="{4327FB1B-2AA2-4332-87C7-EB0AFACF3668}" type="presParOf" srcId="{A0389F4A-1082-47A5-934A-BB6054352D27}" destId="{51F0BF34-D19F-41B8-9B92-4ADCDE745C2E}" srcOrd="6" destOrd="0" presId="urn:microsoft.com/office/officeart/2005/8/layout/radial6"/>
    <dgm:cxn modelId="{64A5D742-B148-43EB-8222-1CCB52AABD4C}" type="presParOf" srcId="{A0389F4A-1082-47A5-934A-BB6054352D27}" destId="{DE3A3140-69AF-4D32-BC81-87AE7D1C808A}" srcOrd="7" destOrd="0" presId="urn:microsoft.com/office/officeart/2005/8/layout/radial6"/>
    <dgm:cxn modelId="{27B6E461-7ADA-451D-9100-7BC4A72DA838}" type="presParOf" srcId="{A0389F4A-1082-47A5-934A-BB6054352D27}" destId="{DC224110-2BD2-4D36-B812-B44C823E7484}" srcOrd="8" destOrd="0" presId="urn:microsoft.com/office/officeart/2005/8/layout/radial6"/>
    <dgm:cxn modelId="{56B3E238-5800-4EE7-AF81-8C815F11CB05}" type="presParOf" srcId="{A0389F4A-1082-47A5-934A-BB6054352D27}" destId="{D300FD22-E070-401B-B4A0-64F3B5A4392F}" srcOrd="9" destOrd="0" presId="urn:microsoft.com/office/officeart/2005/8/layout/radial6"/>
    <dgm:cxn modelId="{0E959C7A-31EE-47BB-9F9D-3309D0A8AE17}" type="presParOf" srcId="{A0389F4A-1082-47A5-934A-BB6054352D27}" destId="{A01D9C1B-8271-4F19-B4B8-4C9BAE585539}" srcOrd="10" destOrd="0" presId="urn:microsoft.com/office/officeart/2005/8/layout/radial6"/>
    <dgm:cxn modelId="{72A75550-9000-4A87-B01A-9201486576E1}" type="presParOf" srcId="{A0389F4A-1082-47A5-934A-BB6054352D27}" destId="{AD62AD92-86C9-4C6D-90EE-16EBF190BC04}" srcOrd="11" destOrd="0" presId="urn:microsoft.com/office/officeart/2005/8/layout/radial6"/>
    <dgm:cxn modelId="{46215162-82E8-4D45-AF53-DA0D6823E19F}" type="presParOf" srcId="{A0389F4A-1082-47A5-934A-BB6054352D27}" destId="{E1C0DED0-155D-45D6-B69C-00A950430E18}" srcOrd="12" destOrd="0" presId="urn:microsoft.com/office/officeart/2005/8/layout/radial6"/>
    <dgm:cxn modelId="{464F1DEB-5417-42C8-9A80-59FEA1F95B5D}" type="presParOf" srcId="{A0389F4A-1082-47A5-934A-BB6054352D27}" destId="{9EA3A3BD-9D90-47D1-92D0-0E8AB78485B9}" srcOrd="13" destOrd="0" presId="urn:microsoft.com/office/officeart/2005/8/layout/radial6"/>
    <dgm:cxn modelId="{43649958-9A2B-4CF1-AC64-0EBE5F26E595}" type="presParOf" srcId="{A0389F4A-1082-47A5-934A-BB6054352D27}" destId="{C648FF99-C3B0-4EA0-80AF-B3B60E11CA96}" srcOrd="14" destOrd="0" presId="urn:microsoft.com/office/officeart/2005/8/layout/radial6"/>
    <dgm:cxn modelId="{223CD0BD-6C53-4DDE-834A-BFF81DF2B319}" type="presParOf" srcId="{A0389F4A-1082-47A5-934A-BB6054352D27}" destId="{FB3FC0B1-00E8-4BAC-A2DB-B59D17E7E08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527F84-F5AE-40A2-8EC1-3EEFD31C47E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B2AA2E-C28F-473D-9246-4931D0CDAD77}">
      <dgm:prSet phldrT="[Texto]" phldr="1"/>
      <dgm:spPr/>
      <dgm:t>
        <a:bodyPr/>
        <a:lstStyle/>
        <a:p>
          <a:endParaRPr lang="es-ES" dirty="0"/>
        </a:p>
      </dgm:t>
    </dgm:pt>
    <dgm:pt modelId="{3CE1FA86-31FE-4703-B9D2-ADA74C706D26}" type="parTrans" cxnId="{A71BF38D-0F92-4868-A82A-54DB226F56C0}">
      <dgm:prSet/>
      <dgm:spPr/>
      <dgm:t>
        <a:bodyPr/>
        <a:lstStyle/>
        <a:p>
          <a:endParaRPr lang="es-ES"/>
        </a:p>
      </dgm:t>
    </dgm:pt>
    <dgm:pt modelId="{B6004C22-59BD-4E0F-A569-1DC3CEAD0F41}" type="sibTrans" cxnId="{A71BF38D-0F92-4868-A82A-54DB226F56C0}">
      <dgm:prSet/>
      <dgm:spPr/>
      <dgm:t>
        <a:bodyPr/>
        <a:lstStyle/>
        <a:p>
          <a:endParaRPr lang="es-ES"/>
        </a:p>
      </dgm:t>
    </dgm:pt>
    <dgm:pt modelId="{3A7247D4-83B0-437C-AF10-352FA336A51C}">
      <dgm:prSet phldrT="[Texto]"/>
      <dgm:spPr/>
      <dgm:t>
        <a:bodyPr/>
        <a:lstStyle/>
        <a:p>
          <a:r>
            <a:rPr lang="es-ES" dirty="0" smtClean="0"/>
            <a:t>Mutuas</a:t>
          </a:r>
          <a:endParaRPr lang="es-ES" dirty="0"/>
        </a:p>
      </dgm:t>
    </dgm:pt>
    <dgm:pt modelId="{E34C0399-1896-4482-BA14-D47E00C2B9B8}" type="parTrans" cxnId="{15B20B7E-E90B-4D21-AF8E-7ED8A82CF4E0}">
      <dgm:prSet/>
      <dgm:spPr/>
      <dgm:t>
        <a:bodyPr/>
        <a:lstStyle/>
        <a:p>
          <a:endParaRPr lang="es-ES"/>
        </a:p>
      </dgm:t>
    </dgm:pt>
    <dgm:pt modelId="{97392822-0A83-4657-A097-E464C18B8D12}" type="sibTrans" cxnId="{15B20B7E-E90B-4D21-AF8E-7ED8A82CF4E0}">
      <dgm:prSet/>
      <dgm:spPr/>
      <dgm:t>
        <a:bodyPr/>
        <a:lstStyle/>
        <a:p>
          <a:endParaRPr lang="es-ES"/>
        </a:p>
      </dgm:t>
    </dgm:pt>
    <dgm:pt modelId="{0884A5A4-817C-4E45-B830-76A4251D442C}">
      <dgm:prSet phldrT="[Texto]"/>
      <dgm:spPr/>
      <dgm:t>
        <a:bodyPr/>
        <a:lstStyle/>
        <a:p>
          <a:r>
            <a:rPr lang="es-ES" dirty="0" smtClean="0"/>
            <a:t>Entidad Gestora INSS, ISM</a:t>
          </a:r>
          <a:endParaRPr lang="es-ES" dirty="0"/>
        </a:p>
      </dgm:t>
    </dgm:pt>
    <dgm:pt modelId="{A631E9BA-0F92-46E6-9423-A43179A8F8B0}" type="parTrans" cxnId="{58CEC0B0-008A-492C-BF34-1182A16F32DB}">
      <dgm:prSet/>
      <dgm:spPr/>
      <dgm:t>
        <a:bodyPr/>
        <a:lstStyle/>
        <a:p>
          <a:endParaRPr lang="es-ES"/>
        </a:p>
      </dgm:t>
    </dgm:pt>
    <dgm:pt modelId="{DEEB7E5C-3404-41EF-A1DC-D3038ED3A460}" type="sibTrans" cxnId="{58CEC0B0-008A-492C-BF34-1182A16F32DB}">
      <dgm:prSet/>
      <dgm:spPr/>
      <dgm:t>
        <a:bodyPr/>
        <a:lstStyle/>
        <a:p>
          <a:endParaRPr lang="es-ES"/>
        </a:p>
      </dgm:t>
    </dgm:pt>
    <dgm:pt modelId="{D6F1DFED-C6CD-44A6-8CD4-142E3F420D8B}">
      <dgm:prSet phldrT="[Texto]"/>
      <dgm:spPr/>
      <dgm:t>
        <a:bodyPr/>
        <a:lstStyle/>
        <a:p>
          <a:r>
            <a:rPr lang="es-ES" dirty="0" smtClean="0"/>
            <a:t>Empresa colaboradora </a:t>
          </a:r>
          <a:endParaRPr lang="es-ES" dirty="0"/>
        </a:p>
      </dgm:t>
    </dgm:pt>
    <dgm:pt modelId="{D1F6F8FB-F40E-4024-8118-A615D71FF507}" type="parTrans" cxnId="{45085491-0D06-4514-932F-7ECDBBF67F33}">
      <dgm:prSet/>
      <dgm:spPr/>
      <dgm:t>
        <a:bodyPr/>
        <a:lstStyle/>
        <a:p>
          <a:endParaRPr lang="es-ES"/>
        </a:p>
      </dgm:t>
    </dgm:pt>
    <dgm:pt modelId="{B8158CB7-7FF8-4AB9-8F85-D8276506B581}" type="sibTrans" cxnId="{45085491-0D06-4514-932F-7ECDBBF67F33}">
      <dgm:prSet/>
      <dgm:spPr/>
      <dgm:t>
        <a:bodyPr/>
        <a:lstStyle/>
        <a:p>
          <a:endParaRPr lang="es-ES"/>
        </a:p>
      </dgm:t>
    </dgm:pt>
    <dgm:pt modelId="{D8CD492F-36B5-4922-90EA-34EE4E5D1A1F}">
      <dgm:prSet/>
      <dgm:spPr/>
      <dgm:t>
        <a:bodyPr/>
        <a:lstStyle/>
        <a:p>
          <a:r>
            <a:rPr lang="es-ES" dirty="0" smtClean="0"/>
            <a:t>SEGURIDAD SOCIAL</a:t>
          </a:r>
        </a:p>
        <a:p>
          <a:r>
            <a:rPr lang="es-ES" dirty="0" smtClean="0"/>
            <a:t>Aseguramiento de las contingencias profesionales</a:t>
          </a:r>
          <a:endParaRPr lang="es-ES" dirty="0"/>
        </a:p>
      </dgm:t>
    </dgm:pt>
    <dgm:pt modelId="{0470C43B-E7D1-4F98-A10D-13E55DB3DD3B}" type="parTrans" cxnId="{194CE7C3-4022-4EAF-93FC-74AC49E64536}">
      <dgm:prSet/>
      <dgm:spPr/>
      <dgm:t>
        <a:bodyPr/>
        <a:lstStyle/>
        <a:p>
          <a:endParaRPr lang="es-ES"/>
        </a:p>
      </dgm:t>
    </dgm:pt>
    <dgm:pt modelId="{C0962F9F-47B4-4B1B-B053-1E29F3E957F6}" type="sibTrans" cxnId="{194CE7C3-4022-4EAF-93FC-74AC49E64536}">
      <dgm:prSet/>
      <dgm:spPr/>
      <dgm:t>
        <a:bodyPr/>
        <a:lstStyle/>
        <a:p>
          <a:endParaRPr lang="es-ES"/>
        </a:p>
      </dgm:t>
    </dgm:pt>
    <dgm:pt modelId="{74DAFD05-5DBD-4216-BDC7-C4E4ACB148A9}">
      <dgm:prSet/>
      <dgm:spPr/>
      <dgm:t>
        <a:bodyPr/>
        <a:lstStyle/>
        <a:p>
          <a:r>
            <a:rPr lang="es-ES" dirty="0" smtClean="0"/>
            <a:t>Sistema público de Salud </a:t>
          </a:r>
          <a:endParaRPr lang="es-ES" dirty="0"/>
        </a:p>
      </dgm:t>
    </dgm:pt>
    <dgm:pt modelId="{1E48DEB0-E3A1-4D0D-8215-CC56C0192CCF}" type="parTrans" cxnId="{2E2B24E1-3823-4DBF-89D9-109C3A1D154E}">
      <dgm:prSet/>
      <dgm:spPr/>
      <dgm:t>
        <a:bodyPr/>
        <a:lstStyle/>
        <a:p>
          <a:endParaRPr lang="es-ES"/>
        </a:p>
      </dgm:t>
    </dgm:pt>
    <dgm:pt modelId="{15B3F0C8-3D69-48B4-90A2-50CFE93FE18F}" type="sibTrans" cxnId="{2E2B24E1-3823-4DBF-89D9-109C3A1D154E}">
      <dgm:prSet/>
      <dgm:spPr/>
      <dgm:t>
        <a:bodyPr/>
        <a:lstStyle/>
        <a:p>
          <a:endParaRPr lang="es-ES"/>
        </a:p>
      </dgm:t>
    </dgm:pt>
    <dgm:pt modelId="{5AD93952-84CE-4290-8BD9-89F5C1FAD012}">
      <dgm:prSet/>
      <dgm:spPr/>
      <dgm:t>
        <a:bodyPr/>
        <a:lstStyle/>
        <a:p>
          <a:r>
            <a:rPr lang="es-ES" dirty="0" smtClean="0"/>
            <a:t>Recursos mercantiles concertados</a:t>
          </a:r>
          <a:endParaRPr lang="es-ES" dirty="0"/>
        </a:p>
      </dgm:t>
    </dgm:pt>
    <dgm:pt modelId="{E41D9DF5-4FDA-4505-B167-E2FADF24D674}" type="parTrans" cxnId="{41C9A964-A299-4833-A05D-055232FBE9D1}">
      <dgm:prSet/>
      <dgm:spPr/>
      <dgm:t>
        <a:bodyPr/>
        <a:lstStyle/>
        <a:p>
          <a:endParaRPr lang="es-ES"/>
        </a:p>
      </dgm:t>
    </dgm:pt>
    <dgm:pt modelId="{FB80D2CD-032F-4B8A-B65A-8F40A01A5EA8}" type="sibTrans" cxnId="{41C9A964-A299-4833-A05D-055232FBE9D1}">
      <dgm:prSet/>
      <dgm:spPr/>
      <dgm:t>
        <a:bodyPr/>
        <a:lstStyle/>
        <a:p>
          <a:endParaRPr lang="es-ES"/>
        </a:p>
      </dgm:t>
    </dgm:pt>
    <dgm:pt modelId="{873E3083-7E79-474E-89D1-864A6EC9D011}">
      <dgm:prSet/>
      <dgm:spPr/>
      <dgm:t>
        <a:bodyPr/>
        <a:lstStyle/>
        <a:p>
          <a:r>
            <a:rPr lang="es-ES" dirty="0" smtClean="0"/>
            <a:t>Recursos  propios</a:t>
          </a:r>
          <a:endParaRPr lang="es-ES" dirty="0"/>
        </a:p>
      </dgm:t>
    </dgm:pt>
    <dgm:pt modelId="{CF613CE3-7C02-43B4-823C-AA7C103F9919}" type="parTrans" cxnId="{65BAC24D-2F0F-4886-935C-D1B48FFD295C}">
      <dgm:prSet/>
      <dgm:spPr/>
      <dgm:t>
        <a:bodyPr/>
        <a:lstStyle/>
        <a:p>
          <a:endParaRPr lang="es-ES"/>
        </a:p>
      </dgm:t>
    </dgm:pt>
    <dgm:pt modelId="{DCF94811-A976-4D36-8813-B7952E0B87A1}" type="sibTrans" cxnId="{65BAC24D-2F0F-4886-935C-D1B48FFD295C}">
      <dgm:prSet/>
      <dgm:spPr/>
      <dgm:t>
        <a:bodyPr/>
        <a:lstStyle/>
        <a:p>
          <a:endParaRPr lang="es-ES"/>
        </a:p>
      </dgm:t>
    </dgm:pt>
    <dgm:pt modelId="{3E1BF393-0F5A-4E6D-BD28-DAC99D679A28}">
      <dgm:prSet/>
      <dgm:spPr/>
      <dgm:t>
        <a:bodyPr/>
        <a:lstStyle/>
        <a:p>
          <a:r>
            <a:rPr lang="es-ES" dirty="0" smtClean="0"/>
            <a:t>Recursos propios o privados</a:t>
          </a:r>
          <a:endParaRPr lang="es-ES" dirty="0"/>
        </a:p>
      </dgm:t>
    </dgm:pt>
    <dgm:pt modelId="{970086AB-4EC5-4B5F-897C-630B7AEF78B7}" type="parTrans" cxnId="{6C7E1138-9880-4036-86CC-4BF58E22646B}">
      <dgm:prSet/>
      <dgm:spPr/>
      <dgm:t>
        <a:bodyPr/>
        <a:lstStyle/>
        <a:p>
          <a:endParaRPr lang="es-ES"/>
        </a:p>
      </dgm:t>
    </dgm:pt>
    <dgm:pt modelId="{D4817887-543A-4FDA-A2EE-FA26E03F0952}" type="sibTrans" cxnId="{6C7E1138-9880-4036-86CC-4BF58E22646B}">
      <dgm:prSet/>
      <dgm:spPr/>
      <dgm:t>
        <a:bodyPr/>
        <a:lstStyle/>
        <a:p>
          <a:endParaRPr lang="es-ES"/>
        </a:p>
      </dgm:t>
    </dgm:pt>
    <dgm:pt modelId="{FB7E7780-7B91-4F99-A4C2-4E9DDCDF762F}" type="pres">
      <dgm:prSet presAssocID="{24527F84-F5AE-40A2-8EC1-3EEFD31C47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8B2FD9E-F20C-4C99-A0C2-F555571F4B40}" type="pres">
      <dgm:prSet presAssocID="{F9B2AA2E-C28F-473D-9246-4931D0CDAD77}" presName="hierRoot1" presStyleCnt="0">
        <dgm:presLayoutVars>
          <dgm:hierBranch val="init"/>
        </dgm:presLayoutVars>
      </dgm:prSet>
      <dgm:spPr/>
    </dgm:pt>
    <dgm:pt modelId="{DC7841BB-7102-4E5E-B18F-2AE359875048}" type="pres">
      <dgm:prSet presAssocID="{F9B2AA2E-C28F-473D-9246-4931D0CDAD77}" presName="rootComposite1" presStyleCnt="0"/>
      <dgm:spPr/>
    </dgm:pt>
    <dgm:pt modelId="{2A95805E-56C2-4DEE-80C5-938795D823E5}" type="pres">
      <dgm:prSet presAssocID="{F9B2AA2E-C28F-473D-9246-4931D0CDAD77}" presName="rootText1" presStyleLbl="node0" presStyleIdx="0" presStyleCnt="2" custLinFactNeighborX="-476" custLinFactNeighborY="-74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256CD0-4625-4EF7-B010-F235AC6821E7}" type="pres">
      <dgm:prSet presAssocID="{F9B2AA2E-C28F-473D-9246-4931D0CDAD7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7B05145-6E6D-402A-922B-8ABABCCF3F18}" type="pres">
      <dgm:prSet presAssocID="{F9B2AA2E-C28F-473D-9246-4931D0CDAD77}" presName="hierChild2" presStyleCnt="0"/>
      <dgm:spPr/>
    </dgm:pt>
    <dgm:pt modelId="{DC717286-3E2F-40BA-9079-261A06D0D38F}" type="pres">
      <dgm:prSet presAssocID="{E34C0399-1896-4482-BA14-D47E00C2B9B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51D9AF0A-232C-4BC2-9D52-0B7CC2B3DD9C}" type="pres">
      <dgm:prSet presAssocID="{3A7247D4-83B0-437C-AF10-352FA336A51C}" presName="hierRoot2" presStyleCnt="0">
        <dgm:presLayoutVars>
          <dgm:hierBranch val="init"/>
        </dgm:presLayoutVars>
      </dgm:prSet>
      <dgm:spPr/>
    </dgm:pt>
    <dgm:pt modelId="{89A9C55B-BF9A-47B2-9C7D-CAD837639816}" type="pres">
      <dgm:prSet presAssocID="{3A7247D4-83B0-437C-AF10-352FA336A51C}" presName="rootComposite" presStyleCnt="0"/>
      <dgm:spPr/>
    </dgm:pt>
    <dgm:pt modelId="{FD911243-6A07-482C-997D-C6C03FC0B445}" type="pres">
      <dgm:prSet presAssocID="{3A7247D4-83B0-437C-AF10-352FA336A51C}" presName="rootText" presStyleLbl="node2" presStyleIdx="0" presStyleCnt="3" custScaleX="135110" custScaleY="152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A19A4-3297-4645-82EB-485B2D036D54}" type="pres">
      <dgm:prSet presAssocID="{3A7247D4-83B0-437C-AF10-352FA336A51C}" presName="rootConnector" presStyleLbl="node2" presStyleIdx="0" presStyleCnt="3"/>
      <dgm:spPr/>
      <dgm:t>
        <a:bodyPr/>
        <a:lstStyle/>
        <a:p>
          <a:endParaRPr lang="es-ES"/>
        </a:p>
      </dgm:t>
    </dgm:pt>
    <dgm:pt modelId="{AEEBA71B-427E-488C-87B5-2FA336096DCA}" type="pres">
      <dgm:prSet presAssocID="{3A7247D4-83B0-437C-AF10-352FA336A51C}" presName="hierChild4" presStyleCnt="0"/>
      <dgm:spPr/>
    </dgm:pt>
    <dgm:pt modelId="{4D04D837-6B79-40E7-9F3B-2D678F101024}" type="pres">
      <dgm:prSet presAssocID="{E41D9DF5-4FDA-4505-B167-E2FADF24D674}" presName="Name37" presStyleLbl="parChTrans1D3" presStyleIdx="0" presStyleCnt="4"/>
      <dgm:spPr/>
      <dgm:t>
        <a:bodyPr/>
        <a:lstStyle/>
        <a:p>
          <a:endParaRPr lang="es-ES"/>
        </a:p>
      </dgm:t>
    </dgm:pt>
    <dgm:pt modelId="{7A83AAA6-84B7-40F2-BA4D-BC749849C6F9}" type="pres">
      <dgm:prSet presAssocID="{5AD93952-84CE-4290-8BD9-89F5C1FAD012}" presName="hierRoot2" presStyleCnt="0">
        <dgm:presLayoutVars>
          <dgm:hierBranch val="init"/>
        </dgm:presLayoutVars>
      </dgm:prSet>
      <dgm:spPr/>
    </dgm:pt>
    <dgm:pt modelId="{78A940D6-16F0-41B4-87C8-F5CFD2FCADEB}" type="pres">
      <dgm:prSet presAssocID="{5AD93952-84CE-4290-8BD9-89F5C1FAD012}" presName="rootComposite" presStyleCnt="0"/>
      <dgm:spPr/>
    </dgm:pt>
    <dgm:pt modelId="{28F02AB8-D9F7-4A30-8DF6-7060B68C93BD}" type="pres">
      <dgm:prSet presAssocID="{5AD93952-84CE-4290-8BD9-89F5C1FAD012}" presName="rootText" presStyleLbl="node3" presStyleIdx="0" presStyleCnt="4" custScaleX="79803" custScaleY="88147" custLinFactNeighborX="79926" custLinFactNeighborY="42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FE358F-8226-4F17-BD9E-95259A49653A}" type="pres">
      <dgm:prSet presAssocID="{5AD93952-84CE-4290-8BD9-89F5C1FAD012}" presName="rootConnector" presStyleLbl="node3" presStyleIdx="0" presStyleCnt="4"/>
      <dgm:spPr/>
      <dgm:t>
        <a:bodyPr/>
        <a:lstStyle/>
        <a:p>
          <a:endParaRPr lang="es-ES"/>
        </a:p>
      </dgm:t>
    </dgm:pt>
    <dgm:pt modelId="{608CF64C-BDF7-4998-9805-BC5D7420176D}" type="pres">
      <dgm:prSet presAssocID="{5AD93952-84CE-4290-8BD9-89F5C1FAD012}" presName="hierChild4" presStyleCnt="0"/>
      <dgm:spPr/>
    </dgm:pt>
    <dgm:pt modelId="{71B26E66-EF0E-43CD-8FC9-07257903FFAB}" type="pres">
      <dgm:prSet presAssocID="{5AD93952-84CE-4290-8BD9-89F5C1FAD012}" presName="hierChild5" presStyleCnt="0"/>
      <dgm:spPr/>
    </dgm:pt>
    <dgm:pt modelId="{DA7E66B0-5582-4E14-A6FC-0D793BACBF45}" type="pres">
      <dgm:prSet presAssocID="{CF613CE3-7C02-43B4-823C-AA7C103F9919}" presName="Name37" presStyleLbl="parChTrans1D3" presStyleIdx="1" presStyleCnt="4"/>
      <dgm:spPr/>
      <dgm:t>
        <a:bodyPr/>
        <a:lstStyle/>
        <a:p>
          <a:endParaRPr lang="es-ES"/>
        </a:p>
      </dgm:t>
    </dgm:pt>
    <dgm:pt modelId="{54B81E7C-CD7E-4C25-B78E-0D4AAA392D0F}" type="pres">
      <dgm:prSet presAssocID="{873E3083-7E79-474E-89D1-864A6EC9D011}" presName="hierRoot2" presStyleCnt="0">
        <dgm:presLayoutVars>
          <dgm:hierBranch val="init"/>
        </dgm:presLayoutVars>
      </dgm:prSet>
      <dgm:spPr/>
    </dgm:pt>
    <dgm:pt modelId="{A3D880EE-79C7-4F93-931F-B297C5A7BD09}" type="pres">
      <dgm:prSet presAssocID="{873E3083-7E79-474E-89D1-864A6EC9D011}" presName="rootComposite" presStyleCnt="0"/>
      <dgm:spPr/>
    </dgm:pt>
    <dgm:pt modelId="{9C4D5945-5BCD-40C3-92F5-A3A904DE2CE2}" type="pres">
      <dgm:prSet presAssocID="{873E3083-7E79-474E-89D1-864A6EC9D011}" presName="rootText" presStyleLbl="node3" presStyleIdx="1" presStyleCnt="4" custScaleY="126367" custLinFactY="-17365" custLinFactNeighborX="-3851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9D7A5E-EC69-4425-830E-CFC041C06DBA}" type="pres">
      <dgm:prSet presAssocID="{873E3083-7E79-474E-89D1-864A6EC9D011}" presName="rootConnector" presStyleLbl="node3" presStyleIdx="1" presStyleCnt="4"/>
      <dgm:spPr/>
      <dgm:t>
        <a:bodyPr/>
        <a:lstStyle/>
        <a:p>
          <a:endParaRPr lang="es-ES"/>
        </a:p>
      </dgm:t>
    </dgm:pt>
    <dgm:pt modelId="{440735F8-AD1B-44F8-A9D1-FADB15203A99}" type="pres">
      <dgm:prSet presAssocID="{873E3083-7E79-474E-89D1-864A6EC9D011}" presName="hierChild4" presStyleCnt="0"/>
      <dgm:spPr/>
    </dgm:pt>
    <dgm:pt modelId="{714494B8-4FC3-4E02-8293-E3FC365F3BC1}" type="pres">
      <dgm:prSet presAssocID="{873E3083-7E79-474E-89D1-864A6EC9D011}" presName="hierChild5" presStyleCnt="0"/>
      <dgm:spPr/>
    </dgm:pt>
    <dgm:pt modelId="{68BFBE3A-844F-4591-9AC3-0FDD2D92FF53}" type="pres">
      <dgm:prSet presAssocID="{3A7247D4-83B0-437C-AF10-352FA336A51C}" presName="hierChild5" presStyleCnt="0"/>
      <dgm:spPr/>
    </dgm:pt>
    <dgm:pt modelId="{1291B418-B91D-4972-89A0-0241D011BBFA}" type="pres">
      <dgm:prSet presAssocID="{A631E9BA-0F92-46E6-9423-A43179A8F8B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6CA39A2-6DDA-4F0E-916A-CF3CA6B6F42B}" type="pres">
      <dgm:prSet presAssocID="{0884A5A4-817C-4E45-B830-76A4251D442C}" presName="hierRoot2" presStyleCnt="0">
        <dgm:presLayoutVars>
          <dgm:hierBranch val="init"/>
        </dgm:presLayoutVars>
      </dgm:prSet>
      <dgm:spPr/>
    </dgm:pt>
    <dgm:pt modelId="{604FD8EF-78BE-42A2-AAD5-8E8CD5DBDC76}" type="pres">
      <dgm:prSet presAssocID="{0884A5A4-817C-4E45-B830-76A4251D442C}" presName="rootComposite" presStyleCnt="0"/>
      <dgm:spPr/>
    </dgm:pt>
    <dgm:pt modelId="{6A1CB9A8-9291-40DA-9159-EC87E87547C7}" type="pres">
      <dgm:prSet presAssocID="{0884A5A4-817C-4E45-B830-76A4251D442C}" presName="rootText" presStyleLbl="node2" presStyleIdx="1" presStyleCnt="3" custScaleX="79708" custScaleY="7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38D7BF-16DE-4172-AC37-F3D0942307A4}" type="pres">
      <dgm:prSet presAssocID="{0884A5A4-817C-4E45-B830-76A4251D442C}" presName="rootConnector" presStyleLbl="node2" presStyleIdx="1" presStyleCnt="3"/>
      <dgm:spPr/>
      <dgm:t>
        <a:bodyPr/>
        <a:lstStyle/>
        <a:p>
          <a:endParaRPr lang="es-ES"/>
        </a:p>
      </dgm:t>
    </dgm:pt>
    <dgm:pt modelId="{B2DE1AA4-6C45-43AA-A5C9-6C592A3E65A8}" type="pres">
      <dgm:prSet presAssocID="{0884A5A4-817C-4E45-B830-76A4251D442C}" presName="hierChild4" presStyleCnt="0"/>
      <dgm:spPr/>
    </dgm:pt>
    <dgm:pt modelId="{DC486D01-167B-4B68-928C-38F96371DA94}" type="pres">
      <dgm:prSet presAssocID="{1E48DEB0-E3A1-4D0D-8215-CC56C0192CCF}" presName="Name37" presStyleLbl="parChTrans1D3" presStyleIdx="2" presStyleCnt="4"/>
      <dgm:spPr/>
      <dgm:t>
        <a:bodyPr/>
        <a:lstStyle/>
        <a:p>
          <a:endParaRPr lang="es-ES"/>
        </a:p>
      </dgm:t>
    </dgm:pt>
    <dgm:pt modelId="{6BB3D53D-95D7-453D-BA63-E68F19BB8EE9}" type="pres">
      <dgm:prSet presAssocID="{74DAFD05-5DBD-4216-BDC7-C4E4ACB148A9}" presName="hierRoot2" presStyleCnt="0">
        <dgm:presLayoutVars>
          <dgm:hierBranch val="init"/>
        </dgm:presLayoutVars>
      </dgm:prSet>
      <dgm:spPr/>
    </dgm:pt>
    <dgm:pt modelId="{2BE5D30F-444C-4C70-AAAC-A2300199335E}" type="pres">
      <dgm:prSet presAssocID="{74DAFD05-5DBD-4216-BDC7-C4E4ACB148A9}" presName="rootComposite" presStyleCnt="0"/>
      <dgm:spPr/>
    </dgm:pt>
    <dgm:pt modelId="{87A03734-1A8C-468C-9527-36272BCE8745}" type="pres">
      <dgm:prSet presAssocID="{74DAFD05-5DBD-4216-BDC7-C4E4ACB148A9}" presName="rootText" presStyleLbl="node3" presStyleIdx="2" presStyleCnt="4" custLinFactNeighborX="6623" custLinFactNeighborY="2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FC50F6-8C02-4617-8DBD-75C5DC0446E0}" type="pres">
      <dgm:prSet presAssocID="{74DAFD05-5DBD-4216-BDC7-C4E4ACB148A9}" presName="rootConnector" presStyleLbl="node3" presStyleIdx="2" presStyleCnt="4"/>
      <dgm:spPr/>
      <dgm:t>
        <a:bodyPr/>
        <a:lstStyle/>
        <a:p>
          <a:endParaRPr lang="es-ES"/>
        </a:p>
      </dgm:t>
    </dgm:pt>
    <dgm:pt modelId="{6D1F4957-E6E9-4204-8946-75B2EA9409B5}" type="pres">
      <dgm:prSet presAssocID="{74DAFD05-5DBD-4216-BDC7-C4E4ACB148A9}" presName="hierChild4" presStyleCnt="0"/>
      <dgm:spPr/>
    </dgm:pt>
    <dgm:pt modelId="{511FD14B-2B1F-4422-A315-797FCF0EF339}" type="pres">
      <dgm:prSet presAssocID="{74DAFD05-5DBD-4216-BDC7-C4E4ACB148A9}" presName="hierChild5" presStyleCnt="0"/>
      <dgm:spPr/>
    </dgm:pt>
    <dgm:pt modelId="{C187D65B-73B8-4538-BD29-15F36002DA6F}" type="pres">
      <dgm:prSet presAssocID="{0884A5A4-817C-4E45-B830-76A4251D442C}" presName="hierChild5" presStyleCnt="0"/>
      <dgm:spPr/>
    </dgm:pt>
    <dgm:pt modelId="{30E0CDA6-1615-495E-9D28-F89D9FAFDDC7}" type="pres">
      <dgm:prSet presAssocID="{D1F6F8FB-F40E-4024-8118-A615D71FF507}" presName="Name37" presStyleLbl="parChTrans1D2" presStyleIdx="2" presStyleCnt="3"/>
      <dgm:spPr/>
      <dgm:t>
        <a:bodyPr/>
        <a:lstStyle/>
        <a:p>
          <a:endParaRPr lang="es-ES"/>
        </a:p>
      </dgm:t>
    </dgm:pt>
    <dgm:pt modelId="{E66E61CA-0027-4A19-B98F-A2A5E7105F13}" type="pres">
      <dgm:prSet presAssocID="{D6F1DFED-C6CD-44A6-8CD4-142E3F420D8B}" presName="hierRoot2" presStyleCnt="0">
        <dgm:presLayoutVars>
          <dgm:hierBranch val="init"/>
        </dgm:presLayoutVars>
      </dgm:prSet>
      <dgm:spPr/>
    </dgm:pt>
    <dgm:pt modelId="{87ED7478-DA7A-4A6D-80C8-29D425297D17}" type="pres">
      <dgm:prSet presAssocID="{D6F1DFED-C6CD-44A6-8CD4-142E3F420D8B}" presName="rootComposite" presStyleCnt="0"/>
      <dgm:spPr/>
    </dgm:pt>
    <dgm:pt modelId="{E5B1751F-7FFC-4F71-8417-87E823082CF3}" type="pres">
      <dgm:prSet presAssocID="{D6F1DFED-C6CD-44A6-8CD4-142E3F420D8B}" presName="rootText" presStyleLbl="node2" presStyleIdx="2" presStyleCnt="3" custScaleX="87042" custScaleY="74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A94A99-96EE-4FFA-BE8B-1B2FADEB8A59}" type="pres">
      <dgm:prSet presAssocID="{D6F1DFED-C6CD-44A6-8CD4-142E3F420D8B}" presName="rootConnector" presStyleLbl="node2" presStyleIdx="2" presStyleCnt="3"/>
      <dgm:spPr/>
      <dgm:t>
        <a:bodyPr/>
        <a:lstStyle/>
        <a:p>
          <a:endParaRPr lang="es-ES"/>
        </a:p>
      </dgm:t>
    </dgm:pt>
    <dgm:pt modelId="{09A92299-8E22-46C2-8987-5C817E0EBFC7}" type="pres">
      <dgm:prSet presAssocID="{D6F1DFED-C6CD-44A6-8CD4-142E3F420D8B}" presName="hierChild4" presStyleCnt="0"/>
      <dgm:spPr/>
    </dgm:pt>
    <dgm:pt modelId="{8CC27116-BF84-4D22-B6A2-3D05C4CECF16}" type="pres">
      <dgm:prSet presAssocID="{970086AB-4EC5-4B5F-897C-630B7AEF78B7}" presName="Name37" presStyleLbl="parChTrans1D3" presStyleIdx="3" presStyleCnt="4"/>
      <dgm:spPr/>
      <dgm:t>
        <a:bodyPr/>
        <a:lstStyle/>
        <a:p>
          <a:endParaRPr lang="es-ES"/>
        </a:p>
      </dgm:t>
    </dgm:pt>
    <dgm:pt modelId="{EF2A376E-056F-46F0-A505-CA28F57124B9}" type="pres">
      <dgm:prSet presAssocID="{3E1BF393-0F5A-4E6D-BD28-DAC99D679A28}" presName="hierRoot2" presStyleCnt="0">
        <dgm:presLayoutVars>
          <dgm:hierBranch val="init"/>
        </dgm:presLayoutVars>
      </dgm:prSet>
      <dgm:spPr/>
    </dgm:pt>
    <dgm:pt modelId="{2874B9D4-5C02-4FD0-AF84-0153BF78E5C0}" type="pres">
      <dgm:prSet presAssocID="{3E1BF393-0F5A-4E6D-BD28-DAC99D679A28}" presName="rootComposite" presStyleCnt="0"/>
      <dgm:spPr/>
    </dgm:pt>
    <dgm:pt modelId="{AB4FB33B-F275-4A60-90A6-42E272244189}" type="pres">
      <dgm:prSet presAssocID="{3E1BF393-0F5A-4E6D-BD28-DAC99D679A2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A66C1E-4DD2-4D5B-B67B-5B5D8C267222}" type="pres">
      <dgm:prSet presAssocID="{3E1BF393-0F5A-4E6D-BD28-DAC99D679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C4609ADD-CF1D-41FE-BAA8-82273AE28435}" type="pres">
      <dgm:prSet presAssocID="{3E1BF393-0F5A-4E6D-BD28-DAC99D679A28}" presName="hierChild4" presStyleCnt="0"/>
      <dgm:spPr/>
    </dgm:pt>
    <dgm:pt modelId="{ECC0B214-7484-42CD-BFD4-FB194E7A0BCD}" type="pres">
      <dgm:prSet presAssocID="{3E1BF393-0F5A-4E6D-BD28-DAC99D679A28}" presName="hierChild5" presStyleCnt="0"/>
      <dgm:spPr/>
    </dgm:pt>
    <dgm:pt modelId="{9E938264-5D81-44F6-A45F-AB51BC1DDC19}" type="pres">
      <dgm:prSet presAssocID="{D6F1DFED-C6CD-44A6-8CD4-142E3F420D8B}" presName="hierChild5" presStyleCnt="0"/>
      <dgm:spPr/>
    </dgm:pt>
    <dgm:pt modelId="{2E0CDB00-C74E-4F13-BD37-5A13E03696D8}" type="pres">
      <dgm:prSet presAssocID="{F9B2AA2E-C28F-473D-9246-4931D0CDAD77}" presName="hierChild3" presStyleCnt="0"/>
      <dgm:spPr/>
    </dgm:pt>
    <dgm:pt modelId="{47C34125-8230-4D93-B2BA-9C95DFCB8862}" type="pres">
      <dgm:prSet presAssocID="{D8CD492F-36B5-4922-90EA-34EE4E5D1A1F}" presName="hierRoot1" presStyleCnt="0">
        <dgm:presLayoutVars>
          <dgm:hierBranch val="init"/>
        </dgm:presLayoutVars>
      </dgm:prSet>
      <dgm:spPr/>
    </dgm:pt>
    <dgm:pt modelId="{7E06FC41-DFD6-4284-AA29-80A96B9CA792}" type="pres">
      <dgm:prSet presAssocID="{D8CD492F-36B5-4922-90EA-34EE4E5D1A1F}" presName="rootComposite1" presStyleCnt="0"/>
      <dgm:spPr/>
    </dgm:pt>
    <dgm:pt modelId="{7DC9A115-57DE-4A42-B40F-C4D728BBF718}" type="pres">
      <dgm:prSet presAssocID="{D8CD492F-36B5-4922-90EA-34EE4E5D1A1F}" presName="rootText1" presStyleLbl="node0" presStyleIdx="1" presStyleCnt="2" custScaleY="121014" custLinFactX="-21476" custLinFactNeighborX="-100000" custLinFactNeighborY="-74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8E338D-3D2C-4A02-94E1-8AD5CBD92DA0}" type="pres">
      <dgm:prSet presAssocID="{D8CD492F-36B5-4922-90EA-34EE4E5D1A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BB5396-0491-4AEE-9920-C874800AF71B}" type="pres">
      <dgm:prSet presAssocID="{D8CD492F-36B5-4922-90EA-34EE4E5D1A1F}" presName="hierChild2" presStyleCnt="0"/>
      <dgm:spPr/>
    </dgm:pt>
    <dgm:pt modelId="{D7CB7041-5DC6-454B-ABB4-E35CECDA2D54}" type="pres">
      <dgm:prSet presAssocID="{D8CD492F-36B5-4922-90EA-34EE4E5D1A1F}" presName="hierChild3" presStyleCnt="0"/>
      <dgm:spPr/>
    </dgm:pt>
  </dgm:ptLst>
  <dgm:cxnLst>
    <dgm:cxn modelId="{639788C1-ECE7-4CF8-9C9D-C2CCBFA45B2C}" type="presOf" srcId="{A631E9BA-0F92-46E6-9423-A43179A8F8B0}" destId="{1291B418-B91D-4972-89A0-0241D011BBFA}" srcOrd="0" destOrd="0" presId="urn:microsoft.com/office/officeart/2005/8/layout/orgChart1"/>
    <dgm:cxn modelId="{822D41AC-BD55-4681-AEEA-B2DE2EE4FF45}" type="presOf" srcId="{D1F6F8FB-F40E-4024-8118-A615D71FF507}" destId="{30E0CDA6-1615-495E-9D28-F89D9FAFDDC7}" srcOrd="0" destOrd="0" presId="urn:microsoft.com/office/officeart/2005/8/layout/orgChart1"/>
    <dgm:cxn modelId="{A71BF38D-0F92-4868-A82A-54DB226F56C0}" srcId="{24527F84-F5AE-40A2-8EC1-3EEFD31C47EA}" destId="{F9B2AA2E-C28F-473D-9246-4931D0CDAD77}" srcOrd="0" destOrd="0" parTransId="{3CE1FA86-31FE-4703-B9D2-ADA74C706D26}" sibTransId="{B6004C22-59BD-4E0F-A569-1DC3CEAD0F41}"/>
    <dgm:cxn modelId="{921BA0B8-F3FC-45AB-B855-E6A7EAB1C999}" type="presOf" srcId="{74DAFD05-5DBD-4216-BDC7-C4E4ACB148A9}" destId="{87A03734-1A8C-468C-9527-36272BCE8745}" srcOrd="0" destOrd="0" presId="urn:microsoft.com/office/officeart/2005/8/layout/orgChart1"/>
    <dgm:cxn modelId="{0CA8C81C-1FE2-415A-A99B-2ABF1EA1C529}" type="presOf" srcId="{3E1BF393-0F5A-4E6D-BD28-DAC99D679A28}" destId="{AB4FB33B-F275-4A60-90A6-42E272244189}" srcOrd="0" destOrd="0" presId="urn:microsoft.com/office/officeart/2005/8/layout/orgChart1"/>
    <dgm:cxn modelId="{2E2B24E1-3823-4DBF-89D9-109C3A1D154E}" srcId="{0884A5A4-817C-4E45-B830-76A4251D442C}" destId="{74DAFD05-5DBD-4216-BDC7-C4E4ACB148A9}" srcOrd="0" destOrd="0" parTransId="{1E48DEB0-E3A1-4D0D-8215-CC56C0192CCF}" sibTransId="{15B3F0C8-3D69-48B4-90A2-50CFE93FE18F}"/>
    <dgm:cxn modelId="{19837E32-D7CC-43B5-AC69-2A442A330677}" type="presOf" srcId="{D8CD492F-36B5-4922-90EA-34EE4E5D1A1F}" destId="{8E8E338D-3D2C-4A02-94E1-8AD5CBD92DA0}" srcOrd="1" destOrd="0" presId="urn:microsoft.com/office/officeart/2005/8/layout/orgChart1"/>
    <dgm:cxn modelId="{58CEC0B0-008A-492C-BF34-1182A16F32DB}" srcId="{F9B2AA2E-C28F-473D-9246-4931D0CDAD77}" destId="{0884A5A4-817C-4E45-B830-76A4251D442C}" srcOrd="1" destOrd="0" parTransId="{A631E9BA-0F92-46E6-9423-A43179A8F8B0}" sibTransId="{DEEB7E5C-3404-41EF-A1DC-D3038ED3A460}"/>
    <dgm:cxn modelId="{15B20B7E-E90B-4D21-AF8E-7ED8A82CF4E0}" srcId="{F9B2AA2E-C28F-473D-9246-4931D0CDAD77}" destId="{3A7247D4-83B0-437C-AF10-352FA336A51C}" srcOrd="0" destOrd="0" parTransId="{E34C0399-1896-4482-BA14-D47E00C2B9B8}" sibTransId="{97392822-0A83-4657-A097-E464C18B8D12}"/>
    <dgm:cxn modelId="{86816A39-5490-409C-807F-72E3D9B09780}" type="presOf" srcId="{D8CD492F-36B5-4922-90EA-34EE4E5D1A1F}" destId="{7DC9A115-57DE-4A42-B40F-C4D728BBF718}" srcOrd="0" destOrd="0" presId="urn:microsoft.com/office/officeart/2005/8/layout/orgChart1"/>
    <dgm:cxn modelId="{459E1113-8958-4E6B-A28C-38480F92488A}" type="presOf" srcId="{F9B2AA2E-C28F-473D-9246-4931D0CDAD77}" destId="{2A95805E-56C2-4DEE-80C5-938795D823E5}" srcOrd="0" destOrd="0" presId="urn:microsoft.com/office/officeart/2005/8/layout/orgChart1"/>
    <dgm:cxn modelId="{F907C800-4C56-43A7-9AEF-A27B71BA1A57}" type="presOf" srcId="{CF613CE3-7C02-43B4-823C-AA7C103F9919}" destId="{DA7E66B0-5582-4E14-A6FC-0D793BACBF45}" srcOrd="0" destOrd="0" presId="urn:microsoft.com/office/officeart/2005/8/layout/orgChart1"/>
    <dgm:cxn modelId="{B3D47B04-9333-462D-85F1-780DE94C780A}" type="presOf" srcId="{F9B2AA2E-C28F-473D-9246-4931D0CDAD77}" destId="{F7256CD0-4625-4EF7-B010-F235AC6821E7}" srcOrd="1" destOrd="0" presId="urn:microsoft.com/office/officeart/2005/8/layout/orgChart1"/>
    <dgm:cxn modelId="{E6556AE5-69D9-44FF-AAC6-C77554372CED}" type="presOf" srcId="{5AD93952-84CE-4290-8BD9-89F5C1FAD012}" destId="{28F02AB8-D9F7-4A30-8DF6-7060B68C93BD}" srcOrd="0" destOrd="0" presId="urn:microsoft.com/office/officeart/2005/8/layout/orgChart1"/>
    <dgm:cxn modelId="{AA41AEEB-2F0A-421E-A665-7700F727BF83}" type="presOf" srcId="{74DAFD05-5DBD-4216-BDC7-C4E4ACB148A9}" destId="{BDFC50F6-8C02-4617-8DBD-75C5DC0446E0}" srcOrd="1" destOrd="0" presId="urn:microsoft.com/office/officeart/2005/8/layout/orgChart1"/>
    <dgm:cxn modelId="{1425E74A-125C-443F-A41C-7CC01CD52632}" type="presOf" srcId="{D6F1DFED-C6CD-44A6-8CD4-142E3F420D8B}" destId="{E5B1751F-7FFC-4F71-8417-87E823082CF3}" srcOrd="0" destOrd="0" presId="urn:microsoft.com/office/officeart/2005/8/layout/orgChart1"/>
    <dgm:cxn modelId="{8A1AF1D7-63D9-460D-BBC1-10E99024D3F4}" type="presOf" srcId="{873E3083-7E79-474E-89D1-864A6EC9D011}" destId="{9C4D5945-5BCD-40C3-92F5-A3A904DE2CE2}" srcOrd="0" destOrd="0" presId="urn:microsoft.com/office/officeart/2005/8/layout/orgChart1"/>
    <dgm:cxn modelId="{C875B490-9F6A-4AC2-BEB8-1655B142C94F}" type="presOf" srcId="{0884A5A4-817C-4E45-B830-76A4251D442C}" destId="{6A1CB9A8-9291-40DA-9159-EC87E87547C7}" srcOrd="0" destOrd="0" presId="urn:microsoft.com/office/officeart/2005/8/layout/orgChart1"/>
    <dgm:cxn modelId="{67DF5023-82FB-483F-A61D-6CAF5DB0F8ED}" type="presOf" srcId="{E41D9DF5-4FDA-4505-B167-E2FADF24D674}" destId="{4D04D837-6B79-40E7-9F3B-2D678F101024}" srcOrd="0" destOrd="0" presId="urn:microsoft.com/office/officeart/2005/8/layout/orgChart1"/>
    <dgm:cxn modelId="{65BAC24D-2F0F-4886-935C-D1B48FFD295C}" srcId="{3A7247D4-83B0-437C-AF10-352FA336A51C}" destId="{873E3083-7E79-474E-89D1-864A6EC9D011}" srcOrd="1" destOrd="0" parTransId="{CF613CE3-7C02-43B4-823C-AA7C103F9919}" sibTransId="{DCF94811-A976-4D36-8813-B7952E0B87A1}"/>
    <dgm:cxn modelId="{DA11D115-D266-44DA-A06A-C199ADC75014}" type="presOf" srcId="{0884A5A4-817C-4E45-B830-76A4251D442C}" destId="{F038D7BF-16DE-4172-AC37-F3D0942307A4}" srcOrd="1" destOrd="0" presId="urn:microsoft.com/office/officeart/2005/8/layout/orgChart1"/>
    <dgm:cxn modelId="{92AB034D-B8FC-4EB9-9E3B-FD7170EF39AB}" type="presOf" srcId="{3E1BF393-0F5A-4E6D-BD28-DAC99D679A28}" destId="{3BA66C1E-4DD2-4D5B-B67B-5B5D8C267222}" srcOrd="1" destOrd="0" presId="urn:microsoft.com/office/officeart/2005/8/layout/orgChart1"/>
    <dgm:cxn modelId="{BC546FB3-91B4-49CD-B7CD-64F465191773}" type="presOf" srcId="{3A7247D4-83B0-437C-AF10-352FA336A51C}" destId="{7FBA19A4-3297-4645-82EB-485B2D036D54}" srcOrd="1" destOrd="0" presId="urn:microsoft.com/office/officeart/2005/8/layout/orgChart1"/>
    <dgm:cxn modelId="{90C2E6FC-4A18-4F01-B0A3-34FCEFD36B6A}" type="presOf" srcId="{970086AB-4EC5-4B5F-897C-630B7AEF78B7}" destId="{8CC27116-BF84-4D22-B6A2-3D05C4CECF16}" srcOrd="0" destOrd="0" presId="urn:microsoft.com/office/officeart/2005/8/layout/orgChart1"/>
    <dgm:cxn modelId="{786D435D-2BAF-4B05-AC39-461DED9896C9}" type="presOf" srcId="{5AD93952-84CE-4290-8BD9-89F5C1FAD012}" destId="{58FE358F-8226-4F17-BD9E-95259A49653A}" srcOrd="1" destOrd="0" presId="urn:microsoft.com/office/officeart/2005/8/layout/orgChart1"/>
    <dgm:cxn modelId="{896F2395-64FD-49C7-BBBB-40D02C0DD2AD}" type="presOf" srcId="{3A7247D4-83B0-437C-AF10-352FA336A51C}" destId="{FD911243-6A07-482C-997D-C6C03FC0B445}" srcOrd="0" destOrd="0" presId="urn:microsoft.com/office/officeart/2005/8/layout/orgChart1"/>
    <dgm:cxn modelId="{41C9A964-A299-4833-A05D-055232FBE9D1}" srcId="{3A7247D4-83B0-437C-AF10-352FA336A51C}" destId="{5AD93952-84CE-4290-8BD9-89F5C1FAD012}" srcOrd="0" destOrd="0" parTransId="{E41D9DF5-4FDA-4505-B167-E2FADF24D674}" sibTransId="{FB80D2CD-032F-4B8A-B65A-8F40A01A5EA8}"/>
    <dgm:cxn modelId="{45085491-0D06-4514-932F-7ECDBBF67F33}" srcId="{F9B2AA2E-C28F-473D-9246-4931D0CDAD77}" destId="{D6F1DFED-C6CD-44A6-8CD4-142E3F420D8B}" srcOrd="2" destOrd="0" parTransId="{D1F6F8FB-F40E-4024-8118-A615D71FF507}" sibTransId="{B8158CB7-7FF8-4AB9-8F85-D8276506B581}"/>
    <dgm:cxn modelId="{6C7E1138-9880-4036-86CC-4BF58E22646B}" srcId="{D6F1DFED-C6CD-44A6-8CD4-142E3F420D8B}" destId="{3E1BF393-0F5A-4E6D-BD28-DAC99D679A28}" srcOrd="0" destOrd="0" parTransId="{970086AB-4EC5-4B5F-897C-630B7AEF78B7}" sibTransId="{D4817887-543A-4FDA-A2EE-FA26E03F0952}"/>
    <dgm:cxn modelId="{2119EBAF-05CC-475E-AA95-47A51AAF85C0}" type="presOf" srcId="{24527F84-F5AE-40A2-8EC1-3EEFD31C47EA}" destId="{FB7E7780-7B91-4F99-A4C2-4E9DDCDF762F}" srcOrd="0" destOrd="0" presId="urn:microsoft.com/office/officeart/2005/8/layout/orgChart1"/>
    <dgm:cxn modelId="{EFC20386-A4EF-442D-89F9-EE2F6F045F9A}" type="presOf" srcId="{1E48DEB0-E3A1-4D0D-8215-CC56C0192CCF}" destId="{DC486D01-167B-4B68-928C-38F96371DA94}" srcOrd="0" destOrd="0" presId="urn:microsoft.com/office/officeart/2005/8/layout/orgChart1"/>
    <dgm:cxn modelId="{194CE7C3-4022-4EAF-93FC-74AC49E64536}" srcId="{24527F84-F5AE-40A2-8EC1-3EEFD31C47EA}" destId="{D8CD492F-36B5-4922-90EA-34EE4E5D1A1F}" srcOrd="1" destOrd="0" parTransId="{0470C43B-E7D1-4F98-A10D-13E55DB3DD3B}" sibTransId="{C0962F9F-47B4-4B1B-B053-1E29F3E957F6}"/>
    <dgm:cxn modelId="{FD3748C7-299A-4EB7-B35E-3E96EED78385}" type="presOf" srcId="{E34C0399-1896-4482-BA14-D47E00C2B9B8}" destId="{DC717286-3E2F-40BA-9079-261A06D0D38F}" srcOrd="0" destOrd="0" presId="urn:microsoft.com/office/officeart/2005/8/layout/orgChart1"/>
    <dgm:cxn modelId="{986B9D80-750B-44D0-A4EB-8CEFC2C4115A}" type="presOf" srcId="{873E3083-7E79-474E-89D1-864A6EC9D011}" destId="{E29D7A5E-EC69-4425-830E-CFC041C06DBA}" srcOrd="1" destOrd="0" presId="urn:microsoft.com/office/officeart/2005/8/layout/orgChart1"/>
    <dgm:cxn modelId="{82863CAD-8C46-4ED8-884D-5D7FADD88F53}" type="presOf" srcId="{D6F1DFED-C6CD-44A6-8CD4-142E3F420D8B}" destId="{35A94A99-96EE-4FFA-BE8B-1B2FADEB8A59}" srcOrd="1" destOrd="0" presId="urn:microsoft.com/office/officeart/2005/8/layout/orgChart1"/>
    <dgm:cxn modelId="{BF5DA729-2188-4C8A-B556-25894496484B}" type="presParOf" srcId="{FB7E7780-7B91-4F99-A4C2-4E9DDCDF762F}" destId="{B8B2FD9E-F20C-4C99-A0C2-F555571F4B40}" srcOrd="0" destOrd="0" presId="urn:microsoft.com/office/officeart/2005/8/layout/orgChart1"/>
    <dgm:cxn modelId="{2ED4026F-28C8-4041-BB01-35DE4ED296E9}" type="presParOf" srcId="{B8B2FD9E-F20C-4C99-A0C2-F555571F4B40}" destId="{DC7841BB-7102-4E5E-B18F-2AE359875048}" srcOrd="0" destOrd="0" presId="urn:microsoft.com/office/officeart/2005/8/layout/orgChart1"/>
    <dgm:cxn modelId="{33A169E6-56E6-47DE-9100-2BDD06FBB3E0}" type="presParOf" srcId="{DC7841BB-7102-4E5E-B18F-2AE359875048}" destId="{2A95805E-56C2-4DEE-80C5-938795D823E5}" srcOrd="0" destOrd="0" presId="urn:microsoft.com/office/officeart/2005/8/layout/orgChart1"/>
    <dgm:cxn modelId="{3E10FC48-A021-4574-80EC-C2E72CC5087E}" type="presParOf" srcId="{DC7841BB-7102-4E5E-B18F-2AE359875048}" destId="{F7256CD0-4625-4EF7-B010-F235AC6821E7}" srcOrd="1" destOrd="0" presId="urn:microsoft.com/office/officeart/2005/8/layout/orgChart1"/>
    <dgm:cxn modelId="{8FAF8EA1-99FC-449A-832D-EFDFEDE796A2}" type="presParOf" srcId="{B8B2FD9E-F20C-4C99-A0C2-F555571F4B40}" destId="{B7B05145-6E6D-402A-922B-8ABABCCF3F18}" srcOrd="1" destOrd="0" presId="urn:microsoft.com/office/officeart/2005/8/layout/orgChart1"/>
    <dgm:cxn modelId="{6E4E7AD4-CAF1-4C1A-9774-D6F91D1D5D22}" type="presParOf" srcId="{B7B05145-6E6D-402A-922B-8ABABCCF3F18}" destId="{DC717286-3E2F-40BA-9079-261A06D0D38F}" srcOrd="0" destOrd="0" presId="urn:microsoft.com/office/officeart/2005/8/layout/orgChart1"/>
    <dgm:cxn modelId="{967432B4-955C-481F-8316-8329202DBA98}" type="presParOf" srcId="{B7B05145-6E6D-402A-922B-8ABABCCF3F18}" destId="{51D9AF0A-232C-4BC2-9D52-0B7CC2B3DD9C}" srcOrd="1" destOrd="0" presId="urn:microsoft.com/office/officeart/2005/8/layout/orgChart1"/>
    <dgm:cxn modelId="{12A3F572-A34B-4C9D-B9D8-98558A2ACE8C}" type="presParOf" srcId="{51D9AF0A-232C-4BC2-9D52-0B7CC2B3DD9C}" destId="{89A9C55B-BF9A-47B2-9C7D-CAD837639816}" srcOrd="0" destOrd="0" presId="urn:microsoft.com/office/officeart/2005/8/layout/orgChart1"/>
    <dgm:cxn modelId="{C40B09E1-261E-483A-B55B-20BA2B36985D}" type="presParOf" srcId="{89A9C55B-BF9A-47B2-9C7D-CAD837639816}" destId="{FD911243-6A07-482C-997D-C6C03FC0B445}" srcOrd="0" destOrd="0" presId="urn:microsoft.com/office/officeart/2005/8/layout/orgChart1"/>
    <dgm:cxn modelId="{F26BC832-75B3-4A0F-88E9-AE531A06F931}" type="presParOf" srcId="{89A9C55B-BF9A-47B2-9C7D-CAD837639816}" destId="{7FBA19A4-3297-4645-82EB-485B2D036D54}" srcOrd="1" destOrd="0" presId="urn:microsoft.com/office/officeart/2005/8/layout/orgChart1"/>
    <dgm:cxn modelId="{FC1DD133-25E3-4342-9417-96A5CBA4ED87}" type="presParOf" srcId="{51D9AF0A-232C-4BC2-9D52-0B7CC2B3DD9C}" destId="{AEEBA71B-427E-488C-87B5-2FA336096DCA}" srcOrd="1" destOrd="0" presId="urn:microsoft.com/office/officeart/2005/8/layout/orgChart1"/>
    <dgm:cxn modelId="{6488F568-C4FC-49F1-809F-2A25AC72B76E}" type="presParOf" srcId="{AEEBA71B-427E-488C-87B5-2FA336096DCA}" destId="{4D04D837-6B79-40E7-9F3B-2D678F101024}" srcOrd="0" destOrd="0" presId="urn:microsoft.com/office/officeart/2005/8/layout/orgChart1"/>
    <dgm:cxn modelId="{9CF06606-2D14-4844-8600-2B9A7F040AB0}" type="presParOf" srcId="{AEEBA71B-427E-488C-87B5-2FA336096DCA}" destId="{7A83AAA6-84B7-40F2-BA4D-BC749849C6F9}" srcOrd="1" destOrd="0" presId="urn:microsoft.com/office/officeart/2005/8/layout/orgChart1"/>
    <dgm:cxn modelId="{4F8E438E-F42E-4662-9E3B-9BA8AC76C199}" type="presParOf" srcId="{7A83AAA6-84B7-40F2-BA4D-BC749849C6F9}" destId="{78A940D6-16F0-41B4-87C8-F5CFD2FCADEB}" srcOrd="0" destOrd="0" presId="urn:microsoft.com/office/officeart/2005/8/layout/orgChart1"/>
    <dgm:cxn modelId="{E81BA9B6-C4C4-4FB8-BB62-0F72B5E136B5}" type="presParOf" srcId="{78A940D6-16F0-41B4-87C8-F5CFD2FCADEB}" destId="{28F02AB8-D9F7-4A30-8DF6-7060B68C93BD}" srcOrd="0" destOrd="0" presId="urn:microsoft.com/office/officeart/2005/8/layout/orgChart1"/>
    <dgm:cxn modelId="{4462A0FF-6AAE-444C-878F-5D4C7F5FB5AC}" type="presParOf" srcId="{78A940D6-16F0-41B4-87C8-F5CFD2FCADEB}" destId="{58FE358F-8226-4F17-BD9E-95259A49653A}" srcOrd="1" destOrd="0" presId="urn:microsoft.com/office/officeart/2005/8/layout/orgChart1"/>
    <dgm:cxn modelId="{A63E6E7D-CB42-4D45-9080-85D7626C6180}" type="presParOf" srcId="{7A83AAA6-84B7-40F2-BA4D-BC749849C6F9}" destId="{608CF64C-BDF7-4998-9805-BC5D7420176D}" srcOrd="1" destOrd="0" presId="urn:microsoft.com/office/officeart/2005/8/layout/orgChart1"/>
    <dgm:cxn modelId="{9A4117C2-8A68-4227-ACDB-81F3508A7BE9}" type="presParOf" srcId="{7A83AAA6-84B7-40F2-BA4D-BC749849C6F9}" destId="{71B26E66-EF0E-43CD-8FC9-07257903FFAB}" srcOrd="2" destOrd="0" presId="urn:microsoft.com/office/officeart/2005/8/layout/orgChart1"/>
    <dgm:cxn modelId="{5D700F4F-DB24-4DD7-BCDA-7FADDEB9A699}" type="presParOf" srcId="{AEEBA71B-427E-488C-87B5-2FA336096DCA}" destId="{DA7E66B0-5582-4E14-A6FC-0D793BACBF45}" srcOrd="2" destOrd="0" presId="urn:microsoft.com/office/officeart/2005/8/layout/orgChart1"/>
    <dgm:cxn modelId="{56C38C5B-7B4D-4162-91AB-ED89DD6B8A01}" type="presParOf" srcId="{AEEBA71B-427E-488C-87B5-2FA336096DCA}" destId="{54B81E7C-CD7E-4C25-B78E-0D4AAA392D0F}" srcOrd="3" destOrd="0" presId="urn:microsoft.com/office/officeart/2005/8/layout/orgChart1"/>
    <dgm:cxn modelId="{76A43DDA-2C45-4B91-BE5E-0889EE3CE503}" type="presParOf" srcId="{54B81E7C-CD7E-4C25-B78E-0D4AAA392D0F}" destId="{A3D880EE-79C7-4F93-931F-B297C5A7BD09}" srcOrd="0" destOrd="0" presId="urn:microsoft.com/office/officeart/2005/8/layout/orgChart1"/>
    <dgm:cxn modelId="{F31A66CA-4A31-4D76-86B3-E5E14C7CBBB2}" type="presParOf" srcId="{A3D880EE-79C7-4F93-931F-B297C5A7BD09}" destId="{9C4D5945-5BCD-40C3-92F5-A3A904DE2CE2}" srcOrd="0" destOrd="0" presId="urn:microsoft.com/office/officeart/2005/8/layout/orgChart1"/>
    <dgm:cxn modelId="{2D8AE4C2-9E61-4788-9D80-E25DC2020410}" type="presParOf" srcId="{A3D880EE-79C7-4F93-931F-B297C5A7BD09}" destId="{E29D7A5E-EC69-4425-830E-CFC041C06DBA}" srcOrd="1" destOrd="0" presId="urn:microsoft.com/office/officeart/2005/8/layout/orgChart1"/>
    <dgm:cxn modelId="{88297F89-53F1-4747-A83E-2DAA64B3B7B9}" type="presParOf" srcId="{54B81E7C-CD7E-4C25-B78E-0D4AAA392D0F}" destId="{440735F8-AD1B-44F8-A9D1-FADB15203A99}" srcOrd="1" destOrd="0" presId="urn:microsoft.com/office/officeart/2005/8/layout/orgChart1"/>
    <dgm:cxn modelId="{200F97D7-289D-4693-B460-F1C8D8992EEF}" type="presParOf" srcId="{54B81E7C-CD7E-4C25-B78E-0D4AAA392D0F}" destId="{714494B8-4FC3-4E02-8293-E3FC365F3BC1}" srcOrd="2" destOrd="0" presId="urn:microsoft.com/office/officeart/2005/8/layout/orgChart1"/>
    <dgm:cxn modelId="{F366DA0A-3762-41A3-B12A-C34851EFF1A9}" type="presParOf" srcId="{51D9AF0A-232C-4BC2-9D52-0B7CC2B3DD9C}" destId="{68BFBE3A-844F-4591-9AC3-0FDD2D92FF53}" srcOrd="2" destOrd="0" presId="urn:microsoft.com/office/officeart/2005/8/layout/orgChart1"/>
    <dgm:cxn modelId="{83C84E29-6244-4951-98C4-94A131D77D55}" type="presParOf" srcId="{B7B05145-6E6D-402A-922B-8ABABCCF3F18}" destId="{1291B418-B91D-4972-89A0-0241D011BBFA}" srcOrd="2" destOrd="0" presId="urn:microsoft.com/office/officeart/2005/8/layout/orgChart1"/>
    <dgm:cxn modelId="{00245AAE-B77D-4FC2-A865-CE2D60D8AB65}" type="presParOf" srcId="{B7B05145-6E6D-402A-922B-8ABABCCF3F18}" destId="{96CA39A2-6DDA-4F0E-916A-CF3CA6B6F42B}" srcOrd="3" destOrd="0" presId="urn:microsoft.com/office/officeart/2005/8/layout/orgChart1"/>
    <dgm:cxn modelId="{D89E90C1-DB61-49C6-897F-A7FC91B69ADF}" type="presParOf" srcId="{96CA39A2-6DDA-4F0E-916A-CF3CA6B6F42B}" destId="{604FD8EF-78BE-42A2-AAD5-8E8CD5DBDC76}" srcOrd="0" destOrd="0" presId="urn:microsoft.com/office/officeart/2005/8/layout/orgChart1"/>
    <dgm:cxn modelId="{D3CF5723-711F-488C-A3B1-455E4B74FF33}" type="presParOf" srcId="{604FD8EF-78BE-42A2-AAD5-8E8CD5DBDC76}" destId="{6A1CB9A8-9291-40DA-9159-EC87E87547C7}" srcOrd="0" destOrd="0" presId="urn:microsoft.com/office/officeart/2005/8/layout/orgChart1"/>
    <dgm:cxn modelId="{06609959-5394-4CC7-85BD-85018AC24DDD}" type="presParOf" srcId="{604FD8EF-78BE-42A2-AAD5-8E8CD5DBDC76}" destId="{F038D7BF-16DE-4172-AC37-F3D0942307A4}" srcOrd="1" destOrd="0" presId="urn:microsoft.com/office/officeart/2005/8/layout/orgChart1"/>
    <dgm:cxn modelId="{E2095E93-91E4-402A-A55B-0F2073869724}" type="presParOf" srcId="{96CA39A2-6DDA-4F0E-916A-CF3CA6B6F42B}" destId="{B2DE1AA4-6C45-43AA-A5C9-6C592A3E65A8}" srcOrd="1" destOrd="0" presId="urn:microsoft.com/office/officeart/2005/8/layout/orgChart1"/>
    <dgm:cxn modelId="{52F050A0-D452-47DD-BE09-01AE2DF7A49A}" type="presParOf" srcId="{B2DE1AA4-6C45-43AA-A5C9-6C592A3E65A8}" destId="{DC486D01-167B-4B68-928C-38F96371DA94}" srcOrd="0" destOrd="0" presId="urn:microsoft.com/office/officeart/2005/8/layout/orgChart1"/>
    <dgm:cxn modelId="{6D2B307B-827D-455B-8553-DCCADA09DE17}" type="presParOf" srcId="{B2DE1AA4-6C45-43AA-A5C9-6C592A3E65A8}" destId="{6BB3D53D-95D7-453D-BA63-E68F19BB8EE9}" srcOrd="1" destOrd="0" presId="urn:microsoft.com/office/officeart/2005/8/layout/orgChart1"/>
    <dgm:cxn modelId="{9CF7711D-5466-4966-ADF4-9F6BBBE759A9}" type="presParOf" srcId="{6BB3D53D-95D7-453D-BA63-E68F19BB8EE9}" destId="{2BE5D30F-444C-4C70-AAAC-A2300199335E}" srcOrd="0" destOrd="0" presId="urn:microsoft.com/office/officeart/2005/8/layout/orgChart1"/>
    <dgm:cxn modelId="{CCF94310-9816-4631-BE8D-B240B2936895}" type="presParOf" srcId="{2BE5D30F-444C-4C70-AAAC-A2300199335E}" destId="{87A03734-1A8C-468C-9527-36272BCE8745}" srcOrd="0" destOrd="0" presId="urn:microsoft.com/office/officeart/2005/8/layout/orgChart1"/>
    <dgm:cxn modelId="{02D066F4-30BE-48CD-A86D-762CA8317C6B}" type="presParOf" srcId="{2BE5D30F-444C-4C70-AAAC-A2300199335E}" destId="{BDFC50F6-8C02-4617-8DBD-75C5DC0446E0}" srcOrd="1" destOrd="0" presId="urn:microsoft.com/office/officeart/2005/8/layout/orgChart1"/>
    <dgm:cxn modelId="{34A5CD42-2629-4948-9994-B93BA03991C0}" type="presParOf" srcId="{6BB3D53D-95D7-453D-BA63-E68F19BB8EE9}" destId="{6D1F4957-E6E9-4204-8946-75B2EA9409B5}" srcOrd="1" destOrd="0" presId="urn:microsoft.com/office/officeart/2005/8/layout/orgChart1"/>
    <dgm:cxn modelId="{0019985A-8930-46CB-A687-0EA94AF92009}" type="presParOf" srcId="{6BB3D53D-95D7-453D-BA63-E68F19BB8EE9}" destId="{511FD14B-2B1F-4422-A315-797FCF0EF339}" srcOrd="2" destOrd="0" presId="urn:microsoft.com/office/officeart/2005/8/layout/orgChart1"/>
    <dgm:cxn modelId="{9C21BD6B-3CE8-4E79-BEAB-569B358A6610}" type="presParOf" srcId="{96CA39A2-6DDA-4F0E-916A-CF3CA6B6F42B}" destId="{C187D65B-73B8-4538-BD29-15F36002DA6F}" srcOrd="2" destOrd="0" presId="urn:microsoft.com/office/officeart/2005/8/layout/orgChart1"/>
    <dgm:cxn modelId="{CB849C36-5720-412B-A5F2-62A2D9579938}" type="presParOf" srcId="{B7B05145-6E6D-402A-922B-8ABABCCF3F18}" destId="{30E0CDA6-1615-495E-9D28-F89D9FAFDDC7}" srcOrd="4" destOrd="0" presId="urn:microsoft.com/office/officeart/2005/8/layout/orgChart1"/>
    <dgm:cxn modelId="{C8454FBA-DA7F-4CBB-BDED-D5D9ECDE6004}" type="presParOf" srcId="{B7B05145-6E6D-402A-922B-8ABABCCF3F18}" destId="{E66E61CA-0027-4A19-B98F-A2A5E7105F13}" srcOrd="5" destOrd="0" presId="urn:microsoft.com/office/officeart/2005/8/layout/orgChart1"/>
    <dgm:cxn modelId="{FF453E98-2849-4285-8093-743FE9640136}" type="presParOf" srcId="{E66E61CA-0027-4A19-B98F-A2A5E7105F13}" destId="{87ED7478-DA7A-4A6D-80C8-29D425297D17}" srcOrd="0" destOrd="0" presId="urn:microsoft.com/office/officeart/2005/8/layout/orgChart1"/>
    <dgm:cxn modelId="{FDB1F8A0-1AA6-4EA4-ACB9-67A6E2714909}" type="presParOf" srcId="{87ED7478-DA7A-4A6D-80C8-29D425297D17}" destId="{E5B1751F-7FFC-4F71-8417-87E823082CF3}" srcOrd="0" destOrd="0" presId="urn:microsoft.com/office/officeart/2005/8/layout/orgChart1"/>
    <dgm:cxn modelId="{9CA46DFD-B258-4240-A7E1-95E77BD20FF3}" type="presParOf" srcId="{87ED7478-DA7A-4A6D-80C8-29D425297D17}" destId="{35A94A99-96EE-4FFA-BE8B-1B2FADEB8A59}" srcOrd="1" destOrd="0" presId="urn:microsoft.com/office/officeart/2005/8/layout/orgChart1"/>
    <dgm:cxn modelId="{E90D2F5E-E4E5-4BB7-B19A-0231F1C8BA4C}" type="presParOf" srcId="{E66E61CA-0027-4A19-B98F-A2A5E7105F13}" destId="{09A92299-8E22-46C2-8987-5C817E0EBFC7}" srcOrd="1" destOrd="0" presId="urn:microsoft.com/office/officeart/2005/8/layout/orgChart1"/>
    <dgm:cxn modelId="{D3A63B5A-87D4-436D-9F22-EB0B51901D02}" type="presParOf" srcId="{09A92299-8E22-46C2-8987-5C817E0EBFC7}" destId="{8CC27116-BF84-4D22-B6A2-3D05C4CECF16}" srcOrd="0" destOrd="0" presId="urn:microsoft.com/office/officeart/2005/8/layout/orgChart1"/>
    <dgm:cxn modelId="{07E2565C-FF7E-4058-A88D-03FB23C6BA68}" type="presParOf" srcId="{09A92299-8E22-46C2-8987-5C817E0EBFC7}" destId="{EF2A376E-056F-46F0-A505-CA28F57124B9}" srcOrd="1" destOrd="0" presId="urn:microsoft.com/office/officeart/2005/8/layout/orgChart1"/>
    <dgm:cxn modelId="{9B75074D-A149-4EBE-923C-32AD1DE884D4}" type="presParOf" srcId="{EF2A376E-056F-46F0-A505-CA28F57124B9}" destId="{2874B9D4-5C02-4FD0-AF84-0153BF78E5C0}" srcOrd="0" destOrd="0" presId="urn:microsoft.com/office/officeart/2005/8/layout/orgChart1"/>
    <dgm:cxn modelId="{C99AA006-DEB8-4E80-B2F1-6CE1291F4FD0}" type="presParOf" srcId="{2874B9D4-5C02-4FD0-AF84-0153BF78E5C0}" destId="{AB4FB33B-F275-4A60-90A6-42E272244189}" srcOrd="0" destOrd="0" presId="urn:microsoft.com/office/officeart/2005/8/layout/orgChart1"/>
    <dgm:cxn modelId="{9C35AE2A-76CA-4643-9B52-D8F8273B59DC}" type="presParOf" srcId="{2874B9D4-5C02-4FD0-AF84-0153BF78E5C0}" destId="{3BA66C1E-4DD2-4D5B-B67B-5B5D8C267222}" srcOrd="1" destOrd="0" presId="urn:microsoft.com/office/officeart/2005/8/layout/orgChart1"/>
    <dgm:cxn modelId="{BCE10890-6656-474E-9EFE-FBBC9972B836}" type="presParOf" srcId="{EF2A376E-056F-46F0-A505-CA28F57124B9}" destId="{C4609ADD-CF1D-41FE-BAA8-82273AE28435}" srcOrd="1" destOrd="0" presId="urn:microsoft.com/office/officeart/2005/8/layout/orgChart1"/>
    <dgm:cxn modelId="{0C315338-0E84-4F0B-ACDB-DE2D6252DD26}" type="presParOf" srcId="{EF2A376E-056F-46F0-A505-CA28F57124B9}" destId="{ECC0B214-7484-42CD-BFD4-FB194E7A0BCD}" srcOrd="2" destOrd="0" presId="urn:microsoft.com/office/officeart/2005/8/layout/orgChart1"/>
    <dgm:cxn modelId="{5F767A9D-7BC9-4597-90F1-369373CF6489}" type="presParOf" srcId="{E66E61CA-0027-4A19-B98F-A2A5E7105F13}" destId="{9E938264-5D81-44F6-A45F-AB51BC1DDC19}" srcOrd="2" destOrd="0" presId="urn:microsoft.com/office/officeart/2005/8/layout/orgChart1"/>
    <dgm:cxn modelId="{EB43C8AF-0B2E-4D0E-86D5-772A3DC21BE9}" type="presParOf" srcId="{B8B2FD9E-F20C-4C99-A0C2-F555571F4B40}" destId="{2E0CDB00-C74E-4F13-BD37-5A13E03696D8}" srcOrd="2" destOrd="0" presId="urn:microsoft.com/office/officeart/2005/8/layout/orgChart1"/>
    <dgm:cxn modelId="{D20EF4A5-3F10-461B-B0CA-DCD097514B8F}" type="presParOf" srcId="{FB7E7780-7B91-4F99-A4C2-4E9DDCDF762F}" destId="{47C34125-8230-4D93-B2BA-9C95DFCB8862}" srcOrd="1" destOrd="0" presId="urn:microsoft.com/office/officeart/2005/8/layout/orgChart1"/>
    <dgm:cxn modelId="{701B8D87-DD5A-4A12-B07D-51D85215613A}" type="presParOf" srcId="{47C34125-8230-4D93-B2BA-9C95DFCB8862}" destId="{7E06FC41-DFD6-4284-AA29-80A96B9CA792}" srcOrd="0" destOrd="0" presId="urn:microsoft.com/office/officeart/2005/8/layout/orgChart1"/>
    <dgm:cxn modelId="{ADCBB31F-BFC8-4B56-BFB5-673B3D5614CC}" type="presParOf" srcId="{7E06FC41-DFD6-4284-AA29-80A96B9CA792}" destId="{7DC9A115-57DE-4A42-B40F-C4D728BBF718}" srcOrd="0" destOrd="0" presId="urn:microsoft.com/office/officeart/2005/8/layout/orgChart1"/>
    <dgm:cxn modelId="{89C3F3D8-DF3A-496D-8A87-49D6B19CAC49}" type="presParOf" srcId="{7E06FC41-DFD6-4284-AA29-80A96B9CA792}" destId="{8E8E338D-3D2C-4A02-94E1-8AD5CBD92DA0}" srcOrd="1" destOrd="0" presId="urn:microsoft.com/office/officeart/2005/8/layout/orgChart1"/>
    <dgm:cxn modelId="{7CFD899A-F1CA-4F13-9881-687707447EF6}" type="presParOf" srcId="{47C34125-8230-4D93-B2BA-9C95DFCB8862}" destId="{F8BB5396-0491-4AEE-9920-C874800AF71B}" srcOrd="1" destOrd="0" presId="urn:microsoft.com/office/officeart/2005/8/layout/orgChart1"/>
    <dgm:cxn modelId="{51A6D220-BD9C-45FC-B65A-F1251DF93E46}" type="presParOf" srcId="{47C34125-8230-4D93-B2BA-9C95DFCB8862}" destId="{D7CB7041-5DC6-454B-ABB4-E35CECDA2D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98892B-D106-4C17-AA8F-5A5093315EE0}">
      <dsp:nvSpPr>
        <dsp:cNvPr id="0" name=""/>
        <dsp:cNvSpPr/>
      </dsp:nvSpPr>
      <dsp:spPr>
        <a:xfrm>
          <a:off x="542896" y="2152"/>
          <a:ext cx="2583805" cy="1291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Asalariadas/os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T. Autónomo</a:t>
          </a:r>
          <a:endParaRPr lang="es-ES" sz="3100" kern="1200" dirty="0"/>
        </a:p>
      </dsp:txBody>
      <dsp:txXfrm>
        <a:off x="542896" y="2152"/>
        <a:ext cx="2583805" cy="1291902"/>
      </dsp:txXfrm>
    </dsp:sp>
    <dsp:sp modelId="{CEA2BDE9-1CC8-4190-93D4-47303C0FFC5C}">
      <dsp:nvSpPr>
        <dsp:cNvPr id="0" name=""/>
        <dsp:cNvSpPr/>
      </dsp:nvSpPr>
      <dsp:spPr>
        <a:xfrm>
          <a:off x="801276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5171D-F786-4E39-9247-1F6A774E2585}">
      <dsp:nvSpPr>
        <dsp:cNvPr id="0" name=""/>
        <dsp:cNvSpPr/>
      </dsp:nvSpPr>
      <dsp:spPr>
        <a:xfrm>
          <a:off x="1059657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Contingencias laborales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rgbClr val="FF0000"/>
              </a:solidFill>
            </a:rPr>
            <a:t>MUTUAS</a:t>
          </a:r>
          <a:endParaRPr lang="es-ES" sz="1900" kern="1200" dirty="0">
            <a:solidFill>
              <a:srgbClr val="FF0000"/>
            </a:solidFill>
          </a:endParaRPr>
        </a:p>
      </dsp:txBody>
      <dsp:txXfrm>
        <a:off x="1059657" y="1617030"/>
        <a:ext cx="2067044" cy="1291902"/>
      </dsp:txXfrm>
    </dsp:sp>
    <dsp:sp modelId="{E186DDB7-19E6-4293-9ACA-52688977E3A7}">
      <dsp:nvSpPr>
        <dsp:cNvPr id="0" name=""/>
        <dsp:cNvSpPr/>
      </dsp:nvSpPr>
      <dsp:spPr>
        <a:xfrm>
          <a:off x="801276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FCFB3-68D3-4B3D-B3A6-F88710B9E161}">
      <dsp:nvSpPr>
        <dsp:cNvPr id="0" name=""/>
        <dsp:cNvSpPr/>
      </dsp:nvSpPr>
      <dsp:spPr>
        <a:xfrm>
          <a:off x="1059657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Contingencias Comunes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rgbClr val="FF0000"/>
              </a:solidFill>
            </a:rPr>
            <a:t>SISTEMA PÚBLICO DE SALUD</a:t>
          </a:r>
          <a:endParaRPr lang="es-ES" sz="1900" kern="1200" dirty="0">
            <a:solidFill>
              <a:srgbClr val="FF0000"/>
            </a:solidFill>
          </a:endParaRPr>
        </a:p>
      </dsp:txBody>
      <dsp:txXfrm>
        <a:off x="1059657" y="3231908"/>
        <a:ext cx="2067044" cy="1291902"/>
      </dsp:txXfrm>
    </dsp:sp>
    <dsp:sp modelId="{F466E00B-10BD-487A-AAFD-38ED40219B32}">
      <dsp:nvSpPr>
        <dsp:cNvPr id="0" name=""/>
        <dsp:cNvSpPr/>
      </dsp:nvSpPr>
      <dsp:spPr>
        <a:xfrm>
          <a:off x="3772652" y="2152"/>
          <a:ext cx="2583805" cy="1291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Funcionariado</a:t>
          </a:r>
          <a:endParaRPr lang="es-ES" sz="3100" kern="1200" dirty="0"/>
        </a:p>
      </dsp:txBody>
      <dsp:txXfrm>
        <a:off x="3772652" y="2152"/>
        <a:ext cx="2583805" cy="1291902"/>
      </dsp:txXfrm>
    </dsp:sp>
    <dsp:sp modelId="{03A6F170-5DE3-495B-B545-4E8AC95BB69C}">
      <dsp:nvSpPr>
        <dsp:cNvPr id="0" name=""/>
        <dsp:cNvSpPr/>
      </dsp:nvSpPr>
      <dsp:spPr>
        <a:xfrm>
          <a:off x="4031033" y="1294054"/>
          <a:ext cx="258380" cy="1674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744"/>
              </a:lnTo>
              <a:lnTo>
                <a:pt x="258380" y="16747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33091-E18A-41AB-AC6D-D4C192D8A755}">
      <dsp:nvSpPr>
        <dsp:cNvPr id="0" name=""/>
        <dsp:cNvSpPr/>
      </dsp:nvSpPr>
      <dsp:spPr>
        <a:xfrm>
          <a:off x="4289413" y="1617030"/>
          <a:ext cx="3397290" cy="2703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Contingencias comunes y contingencias laborales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rgbClr val="FF0000"/>
              </a:solidFill>
            </a:rPr>
            <a:t>Sistema PRIVADO</a:t>
          </a:r>
          <a:r>
            <a:rPr lang="es-ES" sz="1900" kern="1200" dirty="0" smtClean="0"/>
            <a:t> o Sistema Público </a:t>
          </a:r>
          <a:endParaRPr lang="es-ES" sz="1900" kern="1200" dirty="0"/>
        </a:p>
      </dsp:txBody>
      <dsp:txXfrm>
        <a:off x="4289413" y="1617030"/>
        <a:ext cx="3397290" cy="27035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02F365-8085-4438-A1B9-231637AE692A}">
      <dsp:nvSpPr>
        <dsp:cNvPr id="0" name=""/>
        <dsp:cNvSpPr/>
      </dsp:nvSpPr>
      <dsp:spPr>
        <a:xfrm>
          <a:off x="4106713" y="857540"/>
          <a:ext cx="3018114" cy="2241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036"/>
              </a:lnTo>
              <a:lnTo>
                <a:pt x="3018114" y="2121036"/>
              </a:lnTo>
              <a:lnTo>
                <a:pt x="3018114" y="22418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7C447-BF13-4D4E-81D8-15A2E4EE358F}">
      <dsp:nvSpPr>
        <dsp:cNvPr id="0" name=""/>
        <dsp:cNvSpPr/>
      </dsp:nvSpPr>
      <dsp:spPr>
        <a:xfrm>
          <a:off x="4106713" y="857540"/>
          <a:ext cx="980448" cy="2591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972"/>
              </a:lnTo>
              <a:lnTo>
                <a:pt x="980448" y="2470972"/>
              </a:lnTo>
              <a:lnTo>
                <a:pt x="980448" y="2591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6BCD1-21F2-4F83-8EDF-470E2CD7D0A2}">
      <dsp:nvSpPr>
        <dsp:cNvPr id="0" name=""/>
        <dsp:cNvSpPr/>
      </dsp:nvSpPr>
      <dsp:spPr>
        <a:xfrm>
          <a:off x="4106713" y="857540"/>
          <a:ext cx="1668790" cy="356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130"/>
              </a:lnTo>
              <a:lnTo>
                <a:pt x="1668790" y="236130"/>
              </a:lnTo>
              <a:lnTo>
                <a:pt x="1668790" y="356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61647-3312-4DED-AB9A-A4277FF1E72C}">
      <dsp:nvSpPr>
        <dsp:cNvPr id="0" name=""/>
        <dsp:cNvSpPr/>
      </dsp:nvSpPr>
      <dsp:spPr>
        <a:xfrm>
          <a:off x="1549103" y="857540"/>
          <a:ext cx="2557610" cy="1748353"/>
        </a:xfrm>
        <a:custGeom>
          <a:avLst/>
          <a:gdLst/>
          <a:ahLst/>
          <a:cxnLst/>
          <a:rect l="0" t="0" r="0" b="0"/>
          <a:pathLst>
            <a:path>
              <a:moveTo>
                <a:pt x="2557610" y="0"/>
              </a:moveTo>
              <a:lnTo>
                <a:pt x="2557610" y="1627576"/>
              </a:lnTo>
              <a:lnTo>
                <a:pt x="0" y="1627576"/>
              </a:lnTo>
              <a:lnTo>
                <a:pt x="0" y="17483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42B2D-D181-41FE-A581-AC8677CA9953}">
      <dsp:nvSpPr>
        <dsp:cNvPr id="0" name=""/>
        <dsp:cNvSpPr/>
      </dsp:nvSpPr>
      <dsp:spPr>
        <a:xfrm>
          <a:off x="1134471" y="857540"/>
          <a:ext cx="2972242" cy="725443"/>
        </a:xfrm>
        <a:custGeom>
          <a:avLst/>
          <a:gdLst/>
          <a:ahLst/>
          <a:cxnLst/>
          <a:rect l="0" t="0" r="0" b="0"/>
          <a:pathLst>
            <a:path>
              <a:moveTo>
                <a:pt x="2972242" y="0"/>
              </a:moveTo>
              <a:lnTo>
                <a:pt x="2972242" y="604666"/>
              </a:lnTo>
              <a:lnTo>
                <a:pt x="0" y="604666"/>
              </a:lnTo>
              <a:lnTo>
                <a:pt x="0" y="725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D925E-820D-4B92-BA49-59EE11E452D6}">
      <dsp:nvSpPr>
        <dsp:cNvPr id="0" name=""/>
        <dsp:cNvSpPr/>
      </dsp:nvSpPr>
      <dsp:spPr>
        <a:xfrm>
          <a:off x="3123325" y="282412"/>
          <a:ext cx="1966775" cy="575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2. COMPETENCIAS </a:t>
          </a:r>
          <a:endParaRPr lang="es-ES" sz="2000" kern="1200" dirty="0"/>
        </a:p>
      </dsp:txBody>
      <dsp:txXfrm>
        <a:off x="3123325" y="282412"/>
        <a:ext cx="1966775" cy="575127"/>
      </dsp:txXfrm>
    </dsp:sp>
    <dsp:sp modelId="{0421A30E-0300-48F6-AD69-5404B500F163}">
      <dsp:nvSpPr>
        <dsp:cNvPr id="0" name=""/>
        <dsp:cNvSpPr/>
      </dsp:nvSpPr>
      <dsp:spPr>
        <a:xfrm>
          <a:off x="559343" y="1582983"/>
          <a:ext cx="1150255" cy="575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AT /EEPP</a:t>
          </a:r>
          <a:endParaRPr lang="es-ES" sz="1800" kern="1200" dirty="0"/>
        </a:p>
      </dsp:txBody>
      <dsp:txXfrm>
        <a:off x="559343" y="1582983"/>
        <a:ext cx="1150255" cy="575127"/>
      </dsp:txXfrm>
    </dsp:sp>
    <dsp:sp modelId="{CEC7E30E-A387-4FFF-818F-36EDC9C935B1}">
      <dsp:nvSpPr>
        <dsp:cNvPr id="0" name=""/>
        <dsp:cNvSpPr/>
      </dsp:nvSpPr>
      <dsp:spPr>
        <a:xfrm>
          <a:off x="850956" y="2605893"/>
          <a:ext cx="1396294" cy="1192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Control IT Común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(1995)</a:t>
          </a:r>
          <a:endParaRPr lang="es-ES" sz="1800" kern="1200" dirty="0"/>
        </a:p>
      </dsp:txBody>
      <dsp:txXfrm>
        <a:off x="850956" y="2605893"/>
        <a:ext cx="1396294" cy="1192440"/>
      </dsp:txXfrm>
    </dsp:sp>
    <dsp:sp modelId="{C82931CD-311F-4F5E-8F26-F39487171852}">
      <dsp:nvSpPr>
        <dsp:cNvPr id="0" name=""/>
        <dsp:cNvSpPr/>
      </dsp:nvSpPr>
      <dsp:spPr>
        <a:xfrm>
          <a:off x="4972056" y="1214447"/>
          <a:ext cx="1606895" cy="1519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Prestación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Riesgo laboral embarazo y lactancia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(2007)</a:t>
          </a:r>
          <a:endParaRPr lang="es-ES" sz="1800" kern="1200" dirty="0"/>
        </a:p>
      </dsp:txBody>
      <dsp:txXfrm>
        <a:off x="4972056" y="1214447"/>
        <a:ext cx="1606895" cy="1519815"/>
      </dsp:txXfrm>
    </dsp:sp>
    <dsp:sp modelId="{1ECFBC5A-BC86-452F-ADE8-C3956E0A777C}">
      <dsp:nvSpPr>
        <dsp:cNvPr id="0" name=""/>
        <dsp:cNvSpPr/>
      </dsp:nvSpPr>
      <dsp:spPr>
        <a:xfrm>
          <a:off x="4178127" y="3449289"/>
          <a:ext cx="1818070" cy="1626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i="0" kern="1200" dirty="0" smtClean="0"/>
            <a:t>Asesoría preventiva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i="0" kern="1200" dirty="0" smtClean="0"/>
            <a:t>(2015)</a:t>
          </a:r>
          <a:endParaRPr lang="es-ES" sz="1800" i="0" kern="1200" dirty="0"/>
        </a:p>
      </dsp:txBody>
      <dsp:txXfrm>
        <a:off x="4178127" y="3449289"/>
        <a:ext cx="1818070" cy="1626484"/>
      </dsp:txXfrm>
    </dsp:sp>
    <dsp:sp modelId="{FEEE2526-9C97-4A4F-B3E2-7472637E0AF6}">
      <dsp:nvSpPr>
        <dsp:cNvPr id="0" name=""/>
        <dsp:cNvSpPr/>
      </dsp:nvSpPr>
      <dsp:spPr>
        <a:xfrm>
          <a:off x="6478948" y="3099353"/>
          <a:ext cx="1291759" cy="973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Prestaciones especiales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(2011)</a:t>
          </a:r>
          <a:endParaRPr lang="es-ES" sz="1800" kern="1200" dirty="0"/>
        </a:p>
      </dsp:txBody>
      <dsp:txXfrm>
        <a:off x="6478948" y="3099353"/>
        <a:ext cx="1291759" cy="9731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03F0E-E0AE-4628-9776-208E3A08E7E0}" type="datetimeFigureOut">
              <a:rPr lang="es-ES" smtClean="0"/>
              <a:pPr/>
              <a:t>13/02/2025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F3BC0-BEF7-40E9-A1EC-EB75C7E7F1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A50-2BD6-4828-8C09-166E8531D19D}" type="datetimeFigureOut">
              <a:rPr lang="es-ES" smtClean="0"/>
              <a:pPr/>
              <a:t>13/02/2025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9ECF-0BD4-407A-8085-51E9A8E307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A50-2BD6-4828-8C09-166E8531D19D}" type="datetimeFigureOut">
              <a:rPr lang="es-ES" smtClean="0"/>
              <a:pPr/>
              <a:t>13/02/2025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9ECF-0BD4-407A-8085-51E9A8E307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A50-2BD6-4828-8C09-166E8531D19D}" type="datetimeFigureOut">
              <a:rPr lang="es-ES" smtClean="0"/>
              <a:pPr/>
              <a:t>13/02/2025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9ECF-0BD4-407A-8085-51E9A8E307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A50-2BD6-4828-8C09-166E8531D19D}" type="datetimeFigureOut">
              <a:rPr lang="es-ES" smtClean="0"/>
              <a:pPr/>
              <a:t>13/02/2025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9ECF-0BD4-407A-8085-51E9A8E307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A50-2BD6-4828-8C09-166E8531D19D}" type="datetimeFigureOut">
              <a:rPr lang="es-ES" smtClean="0"/>
              <a:pPr/>
              <a:t>13/02/2025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9ECF-0BD4-407A-8085-51E9A8E307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A50-2BD6-4828-8C09-166E8531D19D}" type="datetimeFigureOut">
              <a:rPr lang="es-ES" smtClean="0"/>
              <a:pPr/>
              <a:t>13/02/2025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9ECF-0BD4-407A-8085-51E9A8E307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A50-2BD6-4828-8C09-166E8531D19D}" type="datetimeFigureOut">
              <a:rPr lang="es-ES" smtClean="0"/>
              <a:pPr/>
              <a:t>13/02/2025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9ECF-0BD4-407A-8085-51E9A8E307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A50-2BD6-4828-8C09-166E8531D19D}" type="datetimeFigureOut">
              <a:rPr lang="es-ES" smtClean="0"/>
              <a:pPr/>
              <a:t>13/02/2025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9ECF-0BD4-407A-8085-51E9A8E307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A50-2BD6-4828-8C09-166E8531D19D}" type="datetimeFigureOut">
              <a:rPr lang="es-ES" smtClean="0"/>
              <a:pPr/>
              <a:t>13/02/2025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9ECF-0BD4-407A-8085-51E9A8E307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A50-2BD6-4828-8C09-166E8531D19D}" type="datetimeFigureOut">
              <a:rPr lang="es-ES" smtClean="0"/>
              <a:pPr/>
              <a:t>13/02/2025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9ECF-0BD4-407A-8085-51E9A8E307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A50-2BD6-4828-8C09-166E8531D19D}" type="datetimeFigureOut">
              <a:rPr lang="es-ES" smtClean="0"/>
              <a:pPr/>
              <a:t>13/02/2025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9ECF-0BD4-407A-8085-51E9A8E307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AA50-2BD6-4828-8C09-166E8531D19D}" type="datetimeFigureOut">
              <a:rPr lang="es-ES" smtClean="0"/>
              <a:pPr/>
              <a:t>13/02/2025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9ECF-0BD4-407A-8085-51E9A8E307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source=images&amp;cd=&amp;docid=MpYKvPL7Mpf5RM&amp;tbnid=gFo4d1Lgcr6ZcM:&amp;ved=0CAUQjRw&amp;url=http://lacomunidad.elpais.com/la-abadia-de-theleme/2011/1/14/accidentes-trabajo-enfermedades-laborales-y-falacias-sobre&amp;ei=7Dy0UdLsG9CZ0QWf1IHwDg&amp;bvm=bv.47534661,d.ZG4&amp;psig=AFQjCNFX-kII7gSlWtVPsc1-LFpbevhATQ&amp;ust=13708529222229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e.es/boe/dias/2017/07/25/pdfs/BOE-A-2017-8797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ownloads\T7.SS.pd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heobjective.com/economia/2023-11-21/desaparicion-modelo-muface-monica-garcia-sanid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nacional.cat/oneconomia/es/economia/gobierno-estudia-usar-mutuas-como-alternativa-autobajas_1143917_102.html" TargetMode="External"/><Relationship Id="rId2" Type="http://schemas.openxmlformats.org/officeDocument/2006/relationships/hyperlink" Target="https://www.eldiario.es/economia/seguridad-social-prepara-derivar-pacientes-bajas-traumatologicas-mutuas_1_10881611.html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2786082"/>
          </a:xfrm>
        </p:spPr>
        <p:txBody>
          <a:bodyPr>
            <a:normAutofit/>
          </a:bodyPr>
          <a:lstStyle/>
          <a:p>
            <a:pPr eaLnBrk="1" hangingPunct="1"/>
            <a:r>
              <a:rPr lang="es-ES" dirty="0" smtClean="0"/>
              <a:t>Mutuas Colaboradoras con la Seguridad Social </a:t>
            </a:r>
            <a:br>
              <a:rPr lang="es-ES" dirty="0" smtClean="0"/>
            </a:br>
            <a:r>
              <a:rPr lang="es-ES" dirty="0" smtClean="0"/>
              <a:t>y </a:t>
            </a:r>
            <a:br>
              <a:rPr lang="es-ES" dirty="0" smtClean="0"/>
            </a:br>
            <a:r>
              <a:rPr lang="es-ES" dirty="0" smtClean="0"/>
              <a:t>Servicios Públicos de Salud</a:t>
            </a:r>
          </a:p>
        </p:txBody>
      </p:sp>
      <p:sp>
        <p:nvSpPr>
          <p:cNvPr id="15362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15242" cy="2043130"/>
          </a:xfrm>
        </p:spPr>
        <p:txBody>
          <a:bodyPr>
            <a:normAutofit fontScale="77500" lnSpcReduction="20000"/>
          </a:bodyPr>
          <a:lstStyle/>
          <a:p>
            <a:pPr algn="r" eaLnBrk="1" hangingPunct="1"/>
            <a:r>
              <a:rPr lang="es-ES" dirty="0" smtClean="0">
                <a:solidFill>
                  <a:srgbClr val="898989"/>
                </a:solidFill>
              </a:rPr>
              <a:t>12/02/2025</a:t>
            </a:r>
          </a:p>
          <a:p>
            <a:pPr algn="r" eaLnBrk="1" hangingPunct="1"/>
            <a:endParaRPr lang="es-ES" dirty="0" smtClean="0">
              <a:solidFill>
                <a:srgbClr val="898989"/>
              </a:solidFill>
            </a:endParaRPr>
          </a:p>
          <a:p>
            <a:pPr algn="r" eaLnBrk="1" hangingPunct="1"/>
            <a:r>
              <a:rPr lang="es-ES" dirty="0" smtClean="0">
                <a:solidFill>
                  <a:srgbClr val="898989"/>
                </a:solidFill>
              </a:rPr>
              <a:t>SIAP/</a:t>
            </a:r>
          </a:p>
          <a:p>
            <a:pPr algn="r" eaLnBrk="1" hangingPunct="1"/>
            <a:r>
              <a:rPr lang="es-ES" sz="2300" dirty="0" smtClean="0">
                <a:solidFill>
                  <a:srgbClr val="898989"/>
                </a:solidFill>
              </a:rPr>
              <a:t>Iñaki Moreno </a:t>
            </a:r>
            <a:r>
              <a:rPr lang="es-ES" sz="2300" dirty="0" err="1" smtClean="0">
                <a:solidFill>
                  <a:srgbClr val="898989"/>
                </a:solidFill>
              </a:rPr>
              <a:t>Sueskun</a:t>
            </a:r>
            <a:endParaRPr lang="es-ES" sz="2300" dirty="0" smtClean="0">
              <a:solidFill>
                <a:srgbClr val="898989"/>
              </a:solidFill>
            </a:endParaRPr>
          </a:p>
          <a:p>
            <a:pPr algn="r" eaLnBrk="1" hangingPunct="1"/>
            <a:r>
              <a:rPr lang="es-ES" sz="2100" dirty="0" smtClean="0">
                <a:solidFill>
                  <a:srgbClr val="898989"/>
                </a:solidFill>
              </a:rPr>
              <a:t>Plataforma Navarra de Salud/</a:t>
            </a:r>
          </a:p>
          <a:p>
            <a:pPr algn="r" eaLnBrk="1" hangingPunct="1"/>
            <a:r>
              <a:rPr lang="es-ES" sz="2100" dirty="0" err="1" smtClean="0">
                <a:solidFill>
                  <a:srgbClr val="898989"/>
                </a:solidFill>
              </a:rPr>
              <a:t>Nafarroako</a:t>
            </a:r>
            <a:r>
              <a:rPr lang="es-ES" sz="2100" dirty="0" smtClean="0">
                <a:solidFill>
                  <a:srgbClr val="898989"/>
                </a:solidFill>
              </a:rPr>
              <a:t> </a:t>
            </a:r>
            <a:r>
              <a:rPr lang="es-ES" sz="2100" dirty="0" err="1" smtClean="0">
                <a:solidFill>
                  <a:srgbClr val="898989"/>
                </a:solidFill>
              </a:rPr>
              <a:t>Osasun</a:t>
            </a:r>
            <a:r>
              <a:rPr lang="es-ES" sz="2100" dirty="0" smtClean="0">
                <a:solidFill>
                  <a:srgbClr val="898989"/>
                </a:solidFill>
              </a:rPr>
              <a:t> Plataforma</a:t>
            </a:r>
          </a:p>
          <a:p>
            <a:pPr algn="r" eaLnBrk="1" hangingPunct="1"/>
            <a:endParaRPr lang="es-ES" sz="2100" dirty="0" smtClean="0">
              <a:solidFill>
                <a:srgbClr val="898989"/>
              </a:solidFill>
            </a:endParaRPr>
          </a:p>
        </p:txBody>
      </p:sp>
      <p:pic>
        <p:nvPicPr>
          <p:cNvPr id="15363" name="Picture 2" descr="http://4.bp.blogspot.com/_mwiKnGGGTHc/SPKMS40wpkI/AAAAAAAAAGQ/UaOfYoqdtvI/s400/accidentes+de+trabaj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3571875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Patrimonio histórico de las mutuas </a:t>
            </a:r>
            <a:br>
              <a:rPr lang="es-ES" dirty="0" smtClean="0"/>
            </a:br>
            <a:r>
              <a:rPr lang="es-ES" sz="3600" dirty="0" smtClean="0"/>
              <a:t>(RD TRLGSS 8/2015. Art. 93)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Bienes incorporados al patrimonio de las mutuas con </a:t>
            </a:r>
            <a:r>
              <a:rPr lang="es-ES" dirty="0" smtClean="0">
                <a:solidFill>
                  <a:srgbClr val="FF0000"/>
                </a:solidFill>
              </a:rPr>
              <a:t>anterioridad a 1 de enero de 1967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Bienes incorporados entre 1 enero 1967 y </a:t>
            </a:r>
            <a:r>
              <a:rPr lang="es-ES" dirty="0" smtClean="0">
                <a:solidFill>
                  <a:srgbClr val="FF0000"/>
                </a:solidFill>
              </a:rPr>
              <a:t>31 de diciembre de 1975</a:t>
            </a:r>
          </a:p>
          <a:p>
            <a:pPr lvl="1"/>
            <a:r>
              <a:rPr lang="es-ES" dirty="0" smtClean="0"/>
              <a:t>Del 20 por 100 del exceso de excedente</a:t>
            </a:r>
          </a:p>
          <a:p>
            <a:pPr lvl="1"/>
            <a:r>
              <a:rPr lang="es-ES" dirty="0" smtClean="0"/>
              <a:t>Otros orígenes ajenos a cuotas a </a:t>
            </a:r>
            <a:r>
              <a:rPr lang="es-ES" dirty="0" err="1" smtClean="0"/>
              <a:t>Seg</a:t>
            </a:r>
            <a:r>
              <a:rPr lang="es-ES" dirty="0" smtClean="0"/>
              <a:t>. Soc. </a:t>
            </a:r>
          </a:p>
          <a:p>
            <a:endParaRPr lang="es-ES" dirty="0" smtClean="0"/>
          </a:p>
          <a:p>
            <a:r>
              <a:rPr lang="es-ES" dirty="0" smtClean="0"/>
              <a:t>Gestión y segregación </a:t>
            </a:r>
            <a:r>
              <a:rPr lang="es-ES" dirty="0" smtClean="0">
                <a:solidFill>
                  <a:srgbClr val="FF0000"/>
                </a:solidFill>
              </a:rPr>
              <a:t>de las sociedades de prevención (1997-2015)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Fracción del </a:t>
            </a:r>
            <a:r>
              <a:rPr lang="es-ES" i="1" dirty="0" err="1" smtClean="0">
                <a:solidFill>
                  <a:srgbClr val="FF0000"/>
                </a:solidFill>
              </a:rPr>
              <a:t>bonus</a:t>
            </a:r>
            <a:r>
              <a:rPr lang="es-ES" i="1" dirty="0" smtClean="0">
                <a:solidFill>
                  <a:srgbClr val="FF0000"/>
                </a:solidFill>
              </a:rPr>
              <a:t> </a:t>
            </a:r>
            <a:r>
              <a:rPr lang="es-ES" i="1" dirty="0" smtClean="0"/>
              <a:t>(&lt; 10%)</a:t>
            </a:r>
            <a:endParaRPr lang="es-ES" dirty="0" smtClean="0"/>
          </a:p>
          <a:p>
            <a:endParaRPr lang="es-ES" dirty="0" smtClean="0"/>
          </a:p>
          <a:p>
            <a:pPr algn="ctr">
              <a:buNone/>
            </a:pPr>
            <a:r>
              <a:rPr lang="es-ES" dirty="0" smtClean="0"/>
              <a:t>Cuantía: </a:t>
            </a:r>
            <a:r>
              <a:rPr lang="es-ES" b="1" dirty="0" smtClean="0"/>
              <a:t>211.649.157,59 </a:t>
            </a:r>
            <a:r>
              <a:rPr lang="es-ES" dirty="0" smtClean="0"/>
              <a:t>(memoria </a:t>
            </a:r>
            <a:r>
              <a:rPr lang="es-ES" dirty="0" err="1" smtClean="0"/>
              <a:t>Seg.Soc</a:t>
            </a:r>
            <a:r>
              <a:rPr lang="es-ES" dirty="0" smtClean="0"/>
              <a:t>. 2022)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Dimensión de las mutuas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Atención a población asalariada y autónoma</a:t>
            </a:r>
          </a:p>
          <a:p>
            <a:pPr lvl="1" algn="ctr">
              <a:buNone/>
            </a:pPr>
            <a:r>
              <a:rPr lang="es-ES" b="1" dirty="0" smtClean="0"/>
              <a:t>18.971.500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(Año 2022)</a:t>
            </a:r>
          </a:p>
          <a:p>
            <a:pPr lvl="1" algn="ctr">
              <a:buNone/>
            </a:pPr>
            <a:r>
              <a:rPr lang="es-ES" dirty="0" smtClean="0"/>
              <a:t>[17,3% Régimen autónomo (&gt; año 2019)]</a:t>
            </a:r>
          </a:p>
          <a:p>
            <a:endParaRPr lang="es-ES" dirty="0" smtClean="0"/>
          </a:p>
          <a:p>
            <a:r>
              <a:rPr lang="es-ES" dirty="0" smtClean="0"/>
              <a:t>Recursos económicos</a:t>
            </a:r>
          </a:p>
          <a:p>
            <a:pPr lvl="1" algn="ctr">
              <a:buNone/>
            </a:pPr>
            <a:r>
              <a:rPr lang="es-ES" b="1" dirty="0" smtClean="0"/>
              <a:t>16.405 millones </a:t>
            </a:r>
            <a:r>
              <a:rPr lang="es-ES" dirty="0" smtClean="0"/>
              <a:t>de euros (año 2022)</a:t>
            </a:r>
            <a:endParaRPr lang="es-ES" sz="2200" dirty="0" smtClean="0"/>
          </a:p>
          <a:p>
            <a:pPr lvl="1" algn="ctr">
              <a:buNone/>
            </a:pPr>
            <a:r>
              <a:rPr lang="es-ES" dirty="0" smtClean="0"/>
              <a:t>[88,55% provienen de ingresos de </a:t>
            </a:r>
            <a:r>
              <a:rPr lang="es-ES" dirty="0" err="1" smtClean="0"/>
              <a:t>Seg.Soc</a:t>
            </a:r>
            <a:r>
              <a:rPr lang="es-ES" dirty="0" smtClean="0"/>
              <a:t>.]</a:t>
            </a:r>
          </a:p>
          <a:p>
            <a:pPr lvl="1" algn="ctr">
              <a:buNone/>
            </a:pPr>
            <a:endParaRPr lang="es-ES" sz="2800" dirty="0" smtClean="0"/>
          </a:p>
          <a:p>
            <a:pPr lvl="1" algn="ctr">
              <a:buNone/>
            </a:pPr>
            <a:r>
              <a:rPr lang="es-ES" sz="2800" dirty="0" smtClean="0"/>
              <a:t>158 % de APS del SNS (Juan </a:t>
            </a:r>
            <a:r>
              <a:rPr lang="es-ES" sz="2800" dirty="0" err="1" smtClean="0"/>
              <a:t>Simó</a:t>
            </a:r>
            <a:r>
              <a:rPr lang="es-ES" sz="2800" dirty="0" smtClean="0"/>
              <a:t> </a:t>
            </a:r>
            <a:r>
              <a:rPr lang="es-ES" sz="2800" dirty="0" smtClean="0"/>
              <a:t>- 2019)</a:t>
            </a:r>
          </a:p>
          <a:p>
            <a:pPr lvl="1" algn="ctr">
              <a:buNone/>
            </a:pPr>
            <a:r>
              <a:rPr lang="es-ES" dirty="0" smtClean="0"/>
              <a:t>[CAV 15.025/2024]</a:t>
            </a:r>
            <a:endParaRPr lang="es-ES" sz="2800" dirty="0" smtClean="0"/>
          </a:p>
          <a:p>
            <a:endParaRPr lang="es-ES" dirty="0" smtClean="0"/>
          </a:p>
          <a:p>
            <a:r>
              <a:rPr lang="es-ES" dirty="0" smtClean="0"/>
              <a:t>Plantilla (año 2022)</a:t>
            </a:r>
          </a:p>
          <a:p>
            <a:pPr algn="ctr">
              <a:buNone/>
            </a:pPr>
            <a:r>
              <a:rPr lang="es-ES" sz="2800" dirty="0" smtClean="0"/>
              <a:t>23.216 personas (754.000 el SPS en Estado /2023) </a:t>
            </a:r>
            <a:r>
              <a:rPr lang="es-ES" sz="2800" dirty="0" smtClean="0">
                <a:solidFill>
                  <a:srgbClr val="FF0000"/>
                </a:solidFill>
              </a:rPr>
              <a:t>[3%]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Nº de MCSS, evolución</a:t>
            </a:r>
            <a:br>
              <a:rPr lang="es-ES" dirty="0" smtClean="0"/>
            </a:br>
            <a:r>
              <a:rPr lang="es-ES" sz="2200" dirty="0" smtClean="0"/>
              <a:t>(Fuente: Evolución histórica de las mutuas. </a:t>
            </a:r>
            <a:r>
              <a:rPr lang="es-ES" sz="2200" dirty="0" err="1" smtClean="0"/>
              <a:t>Fremap</a:t>
            </a:r>
            <a:r>
              <a:rPr lang="es-ES" sz="2200" dirty="0" smtClean="0"/>
              <a:t>)</a:t>
            </a:r>
            <a:endParaRPr lang="es-ES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85" y="2643182"/>
            <a:ext cx="8807661" cy="334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8572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None/>
            </a:pPr>
            <a:r>
              <a:rPr lang="es-ES" dirty="0" smtClean="0"/>
              <a:t>1. Introducción</a:t>
            </a:r>
          </a:p>
          <a:p>
            <a:pPr marL="514350" lvl="0" indent="-514350">
              <a:buAutoNum type="arabicPeriod"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2. </a:t>
            </a:r>
            <a:r>
              <a:rPr lang="es-ES" dirty="0" smtClean="0">
                <a:solidFill>
                  <a:srgbClr val="FF0000"/>
                </a:solidFill>
              </a:rPr>
              <a:t>Competencias y su aplicación</a:t>
            </a:r>
          </a:p>
          <a:p>
            <a:pPr marL="514350" lvl="0" indent="-514350">
              <a:buAutoNum type="arabicPeriod"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3. Propuesta AMAT/INSS</a:t>
            </a:r>
          </a:p>
          <a:p>
            <a:pPr marL="514350" lvl="0" indent="-514350">
              <a:buNone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4. Alternativas</a:t>
            </a:r>
          </a:p>
          <a:p>
            <a:pPr marL="514350" lvl="0" indent="-514350">
              <a:buNone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5. Respuesta necesaria</a:t>
            </a:r>
          </a:p>
          <a:p>
            <a:pPr marL="514350" lvl="0" indent="-514350">
              <a:buNone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6. Anexo Normativa</a:t>
            </a:r>
          </a:p>
          <a:p>
            <a:pPr marL="514350" lvl="0" indent="-514350">
              <a:buAutoNum type="arabicPeriod"/>
            </a:pPr>
            <a:endParaRPr lang="es-ES" dirty="0" smtClean="0"/>
          </a:p>
          <a:p>
            <a:pPr marL="514350" lvl="0" indent="-514350">
              <a:buAutoNum type="arabicPeriod"/>
            </a:pP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0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es-ES" sz="2700" dirty="0" smtClean="0"/>
              <a:t>2. Prácticas de las MEPCSS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4000" dirty="0" smtClean="0"/>
              <a:t>2.1 Contingencias laborales (AT, EP)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42928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s-ES" sz="9600" dirty="0" smtClean="0"/>
              <a:t> </a:t>
            </a:r>
            <a:r>
              <a:rPr lang="es-ES" sz="9600" dirty="0" smtClean="0">
                <a:solidFill>
                  <a:srgbClr val="FF0000"/>
                </a:solidFill>
              </a:rPr>
              <a:t>Subregistro</a:t>
            </a:r>
            <a:r>
              <a:rPr lang="es-ES" sz="9600" dirty="0" smtClean="0"/>
              <a:t> de daños</a:t>
            </a:r>
          </a:p>
          <a:p>
            <a:endParaRPr lang="es-ES" sz="8000" dirty="0" smtClean="0"/>
          </a:p>
          <a:p>
            <a:r>
              <a:rPr lang="es-ES" sz="8000" dirty="0" smtClean="0"/>
              <a:t>99% cánceres, 95% enfermedades respiratorias* No notificados</a:t>
            </a:r>
          </a:p>
          <a:p>
            <a:endParaRPr lang="es-ES" sz="8000" dirty="0" smtClean="0"/>
          </a:p>
          <a:p>
            <a:r>
              <a:rPr lang="es-ES" sz="8000" dirty="0" smtClean="0"/>
              <a:t>Navarra (2008-2012) 841 cánceres laborales/7 registrados (0,8%). </a:t>
            </a:r>
          </a:p>
          <a:p>
            <a:pPr>
              <a:buNone/>
            </a:pPr>
            <a:r>
              <a:rPr lang="es-ES" sz="8000" dirty="0" smtClean="0"/>
              <a:t>		[Jornada Técnica "Desvelando el cáncer laboral“ ISPLN (2017)]</a:t>
            </a:r>
          </a:p>
          <a:p>
            <a:endParaRPr lang="es-ES" sz="8000" dirty="0" smtClean="0"/>
          </a:p>
          <a:p>
            <a:r>
              <a:rPr lang="es-ES" sz="8000" dirty="0" smtClean="0"/>
              <a:t>Sistema Público de Salud:</a:t>
            </a:r>
          </a:p>
          <a:p>
            <a:pPr lvl="2"/>
            <a:r>
              <a:rPr lang="es-ES" sz="8000" dirty="0" smtClean="0"/>
              <a:t>16% carga asistencial de APS son daños laborales **</a:t>
            </a:r>
          </a:p>
          <a:p>
            <a:pPr lvl="2"/>
            <a:endParaRPr lang="es-ES" sz="8000" dirty="0" smtClean="0"/>
          </a:p>
          <a:p>
            <a:pPr lvl="2"/>
            <a:r>
              <a:rPr lang="es-ES" sz="8000" dirty="0" smtClean="0"/>
              <a:t>3,3% de las primeras visitas APS, el 8,9% de las incapacidades temporales, el 2,7% de atención hospitales***</a:t>
            </a:r>
          </a:p>
          <a:p>
            <a:endParaRPr lang="es-ES" sz="9200" dirty="0" smtClean="0"/>
          </a:p>
          <a:p>
            <a:endParaRPr lang="es-ES" sz="9200" dirty="0" smtClean="0"/>
          </a:p>
          <a:p>
            <a:pPr lvl="1"/>
            <a:endParaRPr lang="es-ES" dirty="0" smtClean="0"/>
          </a:p>
          <a:p>
            <a:pPr lvl="0">
              <a:buNone/>
            </a:pPr>
            <a:r>
              <a:rPr lang="es-ES" dirty="0" smtClean="0"/>
              <a:t>*  </a:t>
            </a:r>
            <a:r>
              <a:rPr lang="es-ES" sz="4800" dirty="0" smtClean="0"/>
              <a:t>Castejón C. J. </a:t>
            </a:r>
            <a:r>
              <a:rPr lang="en-US" sz="4800" dirty="0" smtClean="0"/>
              <a:t>Occupational Related Diseases: A Challenge for Primary Care?</a:t>
            </a:r>
            <a:r>
              <a:rPr lang="es-ES" sz="4800" dirty="0" smtClean="0"/>
              <a:t> Aten Primaria. 2008;40(9):439-46 | 445 </a:t>
            </a:r>
          </a:p>
          <a:p>
            <a:pPr lvl="0">
              <a:buNone/>
            </a:pPr>
            <a:r>
              <a:rPr lang="es-ES" sz="4800" dirty="0" smtClean="0"/>
              <a:t>**  </a:t>
            </a:r>
            <a:r>
              <a:rPr lang="en-US" sz="4800" dirty="0" smtClean="0"/>
              <a:t>Benavides FG, </a:t>
            </a:r>
            <a:r>
              <a:rPr lang="en-US" sz="4800" dirty="0" err="1" smtClean="0"/>
              <a:t>Castejón</a:t>
            </a:r>
            <a:r>
              <a:rPr lang="en-US" sz="4800" dirty="0" smtClean="0"/>
              <a:t> J, </a:t>
            </a:r>
            <a:r>
              <a:rPr lang="en-US" sz="4800" dirty="0" err="1" smtClean="0"/>
              <a:t>Gimeno</a:t>
            </a:r>
            <a:r>
              <a:rPr lang="en-US" sz="4800" dirty="0" smtClean="0"/>
              <a:t> D, </a:t>
            </a:r>
            <a:r>
              <a:rPr lang="en-US" sz="4800" dirty="0" err="1" smtClean="0"/>
              <a:t>Porta</a:t>
            </a:r>
            <a:r>
              <a:rPr lang="en-US" sz="4800" dirty="0" smtClean="0"/>
              <a:t> M, </a:t>
            </a:r>
            <a:r>
              <a:rPr lang="en-US" sz="4800" dirty="0" err="1" smtClean="0"/>
              <a:t>Mestres</a:t>
            </a:r>
            <a:r>
              <a:rPr lang="en-US" sz="4800" dirty="0" smtClean="0"/>
              <a:t> J, </a:t>
            </a:r>
            <a:r>
              <a:rPr lang="en-US" sz="4800" dirty="0" err="1" smtClean="0"/>
              <a:t>Simonet</a:t>
            </a:r>
            <a:r>
              <a:rPr lang="en-US" sz="4800" dirty="0" smtClean="0"/>
              <a:t> P. Certification of occupational diseases as common diseases in a primary health care setting. Am J </a:t>
            </a:r>
            <a:r>
              <a:rPr lang="en-US" sz="4800" dirty="0" err="1" smtClean="0"/>
              <a:t>Ind</a:t>
            </a:r>
            <a:r>
              <a:rPr lang="en-US" sz="4800" dirty="0" smtClean="0"/>
              <a:t> Med. 2005;47:176-80</a:t>
            </a:r>
          </a:p>
          <a:p>
            <a:pPr lvl="0">
              <a:buNone/>
            </a:pPr>
            <a:r>
              <a:rPr lang="es-ES" sz="4800" dirty="0" smtClean="0"/>
              <a:t>*** Fernando G. </a:t>
            </a:r>
            <a:r>
              <a:rPr lang="es-ES" sz="4800" dirty="0" err="1" smtClean="0"/>
              <a:t>Benavidesa</a:t>
            </a:r>
            <a:r>
              <a:rPr lang="es-ES" sz="4800" dirty="0" smtClean="0"/>
              <a:t>,∗, Jordi </a:t>
            </a:r>
            <a:r>
              <a:rPr lang="es-ES" sz="4800" dirty="0" err="1" smtClean="0"/>
              <a:t>Delclòs</a:t>
            </a:r>
            <a:r>
              <a:rPr lang="es-ES" sz="4800" dirty="0" smtClean="0"/>
              <a:t> </a:t>
            </a:r>
            <a:r>
              <a:rPr lang="es-ES" sz="4800" dirty="0" err="1" smtClean="0"/>
              <a:t>Clancheta,b</a:t>
            </a:r>
            <a:r>
              <a:rPr lang="es-ES" sz="4800" dirty="0" smtClean="0"/>
              <a:t>, </a:t>
            </a:r>
            <a:r>
              <a:rPr lang="es-ES" sz="4800" dirty="0" err="1" smtClean="0"/>
              <a:t>Consol</a:t>
            </a:r>
            <a:r>
              <a:rPr lang="es-ES" sz="4800" dirty="0" smtClean="0"/>
              <a:t> Serra </a:t>
            </a:r>
            <a:r>
              <a:rPr lang="es-ES" sz="4800" dirty="0" err="1" smtClean="0"/>
              <a:t>Pujadesa,c</a:t>
            </a:r>
            <a:r>
              <a:rPr lang="es-ES" sz="4800" dirty="0" smtClean="0"/>
              <a:t>, Lourdes Camp </a:t>
            </a:r>
            <a:r>
              <a:rPr lang="es-ES" sz="4800" dirty="0" err="1" smtClean="0"/>
              <a:t>Casalsd</a:t>
            </a:r>
            <a:r>
              <a:rPr lang="es-ES" sz="4800" dirty="0" smtClean="0"/>
              <a:t>, Josep </a:t>
            </a:r>
            <a:r>
              <a:rPr lang="es-ES" sz="4800" dirty="0" err="1" smtClean="0"/>
              <a:t>Lluis</a:t>
            </a:r>
            <a:r>
              <a:rPr lang="es-ES" sz="4800" dirty="0" smtClean="0"/>
              <a:t> de </a:t>
            </a:r>
            <a:r>
              <a:rPr lang="es-ES" sz="4800" dirty="0" err="1" smtClean="0"/>
              <a:t>Peray</a:t>
            </a:r>
            <a:r>
              <a:rPr lang="es-ES" sz="4800" dirty="0" smtClean="0"/>
              <a:t> </a:t>
            </a:r>
            <a:r>
              <a:rPr lang="es-ES" sz="4800" dirty="0" err="1" smtClean="0"/>
              <a:t>Baigese</a:t>
            </a:r>
            <a:r>
              <a:rPr lang="es-ES" sz="4800" dirty="0" smtClean="0"/>
              <a:t> y Rosa Fernández </a:t>
            </a:r>
            <a:r>
              <a:rPr lang="es-ES" sz="4800" dirty="0" err="1" smtClean="0"/>
              <a:t>Bardóne</a:t>
            </a:r>
            <a:r>
              <a:rPr lang="es-ES" sz="4800" dirty="0" smtClean="0"/>
              <a:t>. Identificación y selección de enfermedad de posible origen laboral atendida por el sistema público de salud.. doi:10.1016/j.aprim.2010.09.019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Daños de posible origen laboral notificados </a:t>
            </a:r>
            <a:br>
              <a:rPr lang="es-ES" dirty="0" smtClean="0"/>
            </a:br>
            <a:r>
              <a:rPr lang="es-ES" sz="3100" dirty="0" smtClean="0"/>
              <a:t>(ISPLN. Año 2024. Datos provisionales)</a:t>
            </a:r>
            <a:endParaRPr lang="es-ES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3000372"/>
            <a:ext cx="8229600" cy="326866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dirty="0" smtClean="0"/>
              <a:t>EP: 1.461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PLDV (posible EP) :  1.309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PRT: 926</a:t>
            </a:r>
          </a:p>
          <a:p>
            <a:pPr algn="ctr">
              <a:buNone/>
            </a:pPr>
            <a:r>
              <a:rPr lang="es-ES" dirty="0" smtClean="0"/>
              <a:t>Solicitudes población trabajadora: 95</a:t>
            </a:r>
          </a:p>
          <a:p>
            <a:pPr algn="ctr">
              <a:buNone/>
            </a:pPr>
            <a:r>
              <a:rPr lang="es-ES" dirty="0" smtClean="0"/>
              <a:t> 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sz="2000" dirty="0"/>
          </a:p>
        </p:txBody>
      </p:sp>
      <p:sp>
        <p:nvSpPr>
          <p:cNvPr id="4" name="3 Elipse"/>
          <p:cNvSpPr/>
          <p:nvPr/>
        </p:nvSpPr>
        <p:spPr>
          <a:xfrm>
            <a:off x="3714744" y="2643182"/>
            <a:ext cx="1714512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5286380" y="3714752"/>
            <a:ext cx="1428760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dirty="0" smtClean="0"/>
              <a:t>2.</a:t>
            </a:r>
            <a:r>
              <a:rPr lang="es-ES" dirty="0" smtClean="0"/>
              <a:t> </a:t>
            </a:r>
            <a:r>
              <a:rPr lang="es-ES" sz="3100" dirty="0" smtClean="0"/>
              <a:t>Prácticas de las MEPCSS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2.1 Contingencias laborales (AT, EP)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525963"/>
          </a:xfrm>
        </p:spPr>
        <p:txBody>
          <a:bodyPr>
            <a:normAutofit fontScale="32500" lnSpcReduction="20000"/>
          </a:bodyPr>
          <a:lstStyle/>
          <a:p>
            <a:pPr lvl="0"/>
            <a:endParaRPr lang="es-ES" sz="5100" dirty="0" smtClean="0"/>
          </a:p>
          <a:p>
            <a:r>
              <a:rPr lang="es-ES_tradnl" sz="6800" dirty="0" smtClean="0"/>
              <a:t>Minimización del grado de </a:t>
            </a:r>
            <a:r>
              <a:rPr lang="es-ES_tradnl" sz="6800" dirty="0" smtClean="0">
                <a:solidFill>
                  <a:srgbClr val="FF0000"/>
                </a:solidFill>
              </a:rPr>
              <a:t>gravedad</a:t>
            </a:r>
            <a:r>
              <a:rPr lang="es-ES_tradnl" sz="6800" dirty="0" smtClean="0"/>
              <a:t> de los accidentes de trabajo</a:t>
            </a:r>
          </a:p>
          <a:p>
            <a:pPr>
              <a:buNone/>
            </a:pPr>
            <a:r>
              <a:rPr lang="es-ES_tradnl" sz="6800" dirty="0" smtClean="0"/>
              <a:t>	</a:t>
            </a:r>
            <a:r>
              <a:rPr lang="es-ES_tradnl" sz="5500" dirty="0" smtClean="0"/>
              <a:t>(</a:t>
            </a:r>
            <a:r>
              <a:rPr lang="es-ES_tradnl" sz="5500" i="1" dirty="0" smtClean="0"/>
              <a:t>El dato del mes. </a:t>
            </a:r>
            <a:r>
              <a:rPr lang="es-ES_tradnl" sz="5500" i="1" dirty="0" err="1" smtClean="0"/>
              <a:t>Erga</a:t>
            </a:r>
            <a:r>
              <a:rPr lang="es-ES_tradnl" sz="5500" i="1" dirty="0" smtClean="0"/>
              <a:t> 134. Abril 2014</a:t>
            </a:r>
            <a:r>
              <a:rPr lang="es-ES_tradnl" sz="5500" dirty="0" smtClean="0"/>
              <a:t>)</a:t>
            </a:r>
          </a:p>
          <a:p>
            <a:endParaRPr lang="es-ES_tradnl" sz="6800" dirty="0" smtClean="0"/>
          </a:p>
          <a:p>
            <a:r>
              <a:rPr lang="es-ES_tradnl" sz="6800" dirty="0" smtClean="0"/>
              <a:t>Tratamientos de choque, </a:t>
            </a:r>
            <a:r>
              <a:rPr lang="es-ES_tradnl" sz="6800" dirty="0" smtClean="0">
                <a:solidFill>
                  <a:srgbClr val="FF0000"/>
                </a:solidFill>
              </a:rPr>
              <a:t>iatrogenia</a:t>
            </a:r>
          </a:p>
          <a:p>
            <a:endParaRPr lang="es-ES_tradnl" sz="6800" dirty="0" smtClean="0">
              <a:solidFill>
                <a:srgbClr val="FF0000"/>
              </a:solidFill>
            </a:endParaRPr>
          </a:p>
          <a:p>
            <a:r>
              <a:rPr lang="es-ES_tradnl" sz="8600" dirty="0" smtClean="0">
                <a:solidFill>
                  <a:srgbClr val="FF0000"/>
                </a:solidFill>
              </a:rPr>
              <a:t>Desentendimiento</a:t>
            </a:r>
            <a:r>
              <a:rPr lang="es-ES_tradnl" sz="8600" dirty="0" smtClean="0"/>
              <a:t> de complicaciones y secuelas</a:t>
            </a:r>
          </a:p>
          <a:p>
            <a:endParaRPr lang="es-ES_tradnl" sz="6800" dirty="0" smtClean="0"/>
          </a:p>
          <a:p>
            <a:r>
              <a:rPr lang="es-ES_tradnl" sz="6800" dirty="0" smtClean="0">
                <a:solidFill>
                  <a:srgbClr val="FF0000"/>
                </a:solidFill>
              </a:rPr>
              <a:t>Ausencia de derechos </a:t>
            </a:r>
            <a:r>
              <a:rPr lang="es-ES_tradnl" sz="6800" dirty="0" smtClean="0"/>
              <a:t>sanitarios y de familiares</a:t>
            </a:r>
          </a:p>
          <a:p>
            <a:endParaRPr lang="es-ES_tradnl" sz="6800" dirty="0" smtClean="0"/>
          </a:p>
          <a:p>
            <a:r>
              <a:rPr lang="es-ES_tradnl" sz="6800" dirty="0" smtClean="0">
                <a:solidFill>
                  <a:srgbClr val="FF0000"/>
                </a:solidFill>
              </a:rPr>
              <a:t>Horario</a:t>
            </a:r>
            <a:r>
              <a:rPr lang="es-ES_tradnl" sz="6800" dirty="0" smtClean="0"/>
              <a:t> de asistencia limitado</a:t>
            </a:r>
          </a:p>
          <a:p>
            <a:endParaRPr lang="es-ES_tradnl" sz="6800" dirty="0" smtClean="0"/>
          </a:p>
          <a:p>
            <a:r>
              <a:rPr lang="es-ES_tradnl" sz="6800" dirty="0" smtClean="0">
                <a:solidFill>
                  <a:srgbClr val="FF0000"/>
                </a:solidFill>
              </a:rPr>
              <a:t>Implantación</a:t>
            </a:r>
            <a:r>
              <a:rPr lang="es-ES_tradnl" sz="6800" dirty="0" smtClean="0"/>
              <a:t> geográfica irregular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es-ES" sz="4000" dirty="0" smtClean="0"/>
              <a:t>Nº de reclamaciones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100" dirty="0" smtClean="0"/>
              <a:t>Informe año 2023 de Reclamaciones sobre MCSS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sz="2200" dirty="0" smtClean="0"/>
              <a:t>(Dirección General de Ordenación de la Seguridad Social)</a:t>
            </a:r>
            <a:endParaRPr lang="es-ES" sz="22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r">
              <a:buNone/>
            </a:pPr>
            <a:r>
              <a:rPr lang="es-ES" dirty="0" smtClean="0"/>
              <a:t>Población activa 12%</a:t>
            </a:r>
          </a:p>
          <a:p>
            <a:pPr algn="r">
              <a:buNone/>
            </a:pPr>
            <a:r>
              <a:rPr lang="es-ES" dirty="0" smtClean="0"/>
              <a:t>Reclamaciones 535 %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2786058"/>
            <a:ext cx="5005095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Triángulo isósceles"/>
          <p:cNvSpPr/>
          <p:nvPr/>
        </p:nvSpPr>
        <p:spPr>
          <a:xfrm>
            <a:off x="4429124" y="2000240"/>
            <a:ext cx="417762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/>
              <a:t>Compartir información</a:t>
            </a:r>
          </a:p>
          <a:p>
            <a:endParaRPr lang="es-ES" dirty="0" smtClean="0"/>
          </a:p>
          <a:p>
            <a:r>
              <a:rPr lang="es-ES" dirty="0" smtClean="0"/>
              <a:t>Alertar riesgos para el SPS</a:t>
            </a:r>
          </a:p>
          <a:p>
            <a:endParaRPr lang="es-ES" dirty="0" smtClean="0"/>
          </a:p>
          <a:p>
            <a:r>
              <a:rPr lang="es-ES" dirty="0" smtClean="0"/>
              <a:t>Posibles alternativas y respuestas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857364"/>
            <a:ext cx="314249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Reclamaciones asistencia MCSS</a:t>
            </a:r>
            <a:br>
              <a:rPr lang="es-ES" dirty="0" smtClean="0"/>
            </a:br>
            <a:r>
              <a:rPr lang="es-ES" dirty="0" smtClean="0"/>
              <a:t>según materia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868160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dirty="0" smtClean="0"/>
              <a:t>2. Prácticas de las MCSS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2.2 Control IT común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5500702"/>
            <a:ext cx="8229600" cy="1143000"/>
          </a:xfrm>
        </p:spPr>
        <p:txBody>
          <a:bodyPr>
            <a:normAutofit/>
          </a:bodyPr>
          <a:lstStyle/>
          <a:p>
            <a:r>
              <a:rPr lang="es-ES" sz="1800" dirty="0" smtClean="0"/>
              <a:t>Fuente: MEMORIA ECONÓMICO- FINANCIERA Y DE GESTIÓN</a:t>
            </a:r>
            <a:br>
              <a:rPr lang="es-ES" sz="1800" dirty="0" smtClean="0"/>
            </a:br>
            <a:r>
              <a:rPr lang="es-ES" sz="1800" dirty="0" smtClean="0"/>
              <a:t>DE LAS MUTUAS COLABORADORAS CON LA SEGURIDAD SOCIAL. Ejercicio  2022</a:t>
            </a:r>
            <a:endParaRPr lang="es-E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0213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 smtClean="0"/>
              <a:t>2.2 Gestión de </a:t>
            </a:r>
            <a:r>
              <a:rPr lang="es-ES_tradnl" dirty="0" smtClean="0"/>
              <a:t>IT contingencia común</a:t>
            </a:r>
            <a:r>
              <a:rPr lang="es-ES_tradnl" sz="2800" dirty="0" smtClean="0"/>
              <a:t/>
            </a:r>
            <a:br>
              <a:rPr lang="es-ES_tradnl" sz="2800" dirty="0" smtClean="0"/>
            </a:b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/>
              <a:t>Cobertura del </a:t>
            </a:r>
            <a:r>
              <a:rPr lang="es-ES_tradnl" dirty="0" smtClean="0">
                <a:solidFill>
                  <a:srgbClr val="FF0000"/>
                </a:solidFill>
              </a:rPr>
              <a:t>74,40 % de personas aseguradas </a:t>
            </a:r>
            <a:r>
              <a:rPr lang="es-ES_tradnl" dirty="0" smtClean="0"/>
              <a:t>(año 2022)</a:t>
            </a:r>
          </a:p>
          <a:p>
            <a:endParaRPr lang="es-ES_tradnl" dirty="0" smtClean="0"/>
          </a:p>
          <a:p>
            <a:r>
              <a:rPr lang="es-ES_tradnl" dirty="0" smtClean="0"/>
              <a:t>Las propuestas de pruebas diagnósticas, tratamiento, rehabilitación que requieren </a:t>
            </a:r>
            <a:r>
              <a:rPr lang="es-ES_tradnl" dirty="0" smtClean="0">
                <a:solidFill>
                  <a:srgbClr val="FF0000"/>
                </a:solidFill>
              </a:rPr>
              <a:t>consentimiento informado del trabajador/a</a:t>
            </a:r>
            <a:r>
              <a:rPr lang="es-ES_tradnl" dirty="0" smtClean="0"/>
              <a:t> y conformidad del/la médico de Atención Primaria</a:t>
            </a:r>
          </a:p>
          <a:p>
            <a:endParaRPr lang="es-ES_tradnl" dirty="0" smtClean="0"/>
          </a:p>
          <a:p>
            <a:pPr lvl="2"/>
            <a:r>
              <a:rPr lang="es-ES_tradnl" sz="3000" dirty="0" smtClean="0"/>
              <a:t>¿Consentimiento informado?</a:t>
            </a:r>
          </a:p>
          <a:p>
            <a:pPr lvl="2"/>
            <a:r>
              <a:rPr lang="es-ES_tradnl" sz="3000" dirty="0" smtClean="0"/>
              <a:t>Consumismo </a:t>
            </a:r>
          </a:p>
          <a:p>
            <a:endParaRPr lang="es-ES_tradnl" dirty="0" smtClean="0"/>
          </a:p>
          <a:p>
            <a:pPr lvl="1"/>
            <a:r>
              <a:rPr lang="es-ES_tradnl" dirty="0" smtClean="0">
                <a:solidFill>
                  <a:srgbClr val="FF0000"/>
                </a:solidFill>
              </a:rPr>
              <a:t>Justificación clínica &lt; 14% de PROPUESTAS DE ALTA </a:t>
            </a:r>
            <a:r>
              <a:rPr lang="es-ES_tradnl" dirty="0" smtClean="0"/>
              <a:t>(ISPLN)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1143000"/>
          </a:xfrm>
        </p:spPr>
        <p:txBody>
          <a:bodyPr/>
          <a:lstStyle/>
          <a:p>
            <a:r>
              <a:rPr lang="es-ES" sz="2800" dirty="0" smtClean="0"/>
              <a:t>2. Prácticas de las MEPCSS</a:t>
            </a:r>
            <a:br>
              <a:rPr lang="es-ES" sz="2800" dirty="0" smtClean="0"/>
            </a:br>
            <a:r>
              <a:rPr lang="es-ES" sz="4000" dirty="0" smtClean="0"/>
              <a:t>2.3</a:t>
            </a:r>
            <a:r>
              <a:rPr lang="es-ES_tradnl" sz="4000" dirty="0" smtClean="0"/>
              <a:t> Prestación riesgo laboral embarazo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972072"/>
          </a:xfrm>
        </p:spPr>
        <p:txBody>
          <a:bodyPr>
            <a:normAutofit/>
          </a:bodyPr>
          <a:lstStyle/>
          <a:p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 lvl="1">
              <a:buNone/>
            </a:pPr>
            <a:endParaRPr lang="es-ES_tradnl" dirty="0" smtClean="0"/>
          </a:p>
          <a:p>
            <a:pPr lvl="1">
              <a:buNone/>
            </a:pPr>
            <a:endParaRPr lang="es-ES_tradnl" dirty="0" smtClean="0"/>
          </a:p>
          <a:p>
            <a:pPr lvl="1">
              <a:buNone/>
            </a:pPr>
            <a:r>
              <a:rPr lang="es-ES_tradnl" dirty="0" smtClean="0"/>
              <a:t>Delegación de </a:t>
            </a:r>
            <a:r>
              <a:rPr lang="es-ES_tradnl" dirty="0" err="1" smtClean="0"/>
              <a:t>Seg.Soc</a:t>
            </a:r>
            <a:r>
              <a:rPr lang="es-ES_tradnl" dirty="0" smtClean="0"/>
              <a:t>. de competencia de la Gestión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643050"/>
            <a:ext cx="2600922" cy="36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00174"/>
            <a:ext cx="2798194" cy="395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dirty="0" smtClean="0"/>
              <a:t>2. Prácticas de las MEPCSS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2.4. Actividades</a:t>
            </a:r>
            <a:r>
              <a:rPr lang="es-ES_tradnl" dirty="0" smtClean="0"/>
              <a:t> preventivas de SS*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97207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Población</a:t>
            </a:r>
          </a:p>
          <a:p>
            <a:pPr lvl="1"/>
            <a:r>
              <a:rPr lang="es-ES" dirty="0" smtClean="0"/>
              <a:t>Empresas &lt; 50 T. </a:t>
            </a:r>
          </a:p>
          <a:p>
            <a:pPr lvl="1"/>
            <a:r>
              <a:rPr lang="es-ES" dirty="0" smtClean="0"/>
              <a:t>Mayor siniestralidad</a:t>
            </a:r>
          </a:p>
          <a:p>
            <a:pPr lvl="1"/>
            <a:r>
              <a:rPr lang="es-ES" dirty="0" smtClean="0"/>
              <a:t>Empresas o actividades concurrentes</a:t>
            </a:r>
          </a:p>
          <a:p>
            <a:r>
              <a:rPr lang="es-ES" dirty="0" smtClean="0"/>
              <a:t>Objeto</a:t>
            </a:r>
          </a:p>
          <a:p>
            <a:pPr lvl="1"/>
            <a:r>
              <a:rPr lang="es-ES" dirty="0" smtClean="0"/>
              <a:t>Integración actuaciones administraciones públicas …/…</a:t>
            </a:r>
          </a:p>
          <a:p>
            <a:endParaRPr lang="es-ES" dirty="0" smtClean="0"/>
          </a:p>
          <a:p>
            <a:r>
              <a:rPr lang="es-ES" dirty="0" smtClean="0"/>
              <a:t>Gasto posible </a:t>
            </a:r>
            <a:r>
              <a:rPr lang="es-ES" b="1" dirty="0" smtClean="0">
                <a:solidFill>
                  <a:srgbClr val="FF0000"/>
                </a:solidFill>
              </a:rPr>
              <a:t>0,30 </a:t>
            </a:r>
            <a:r>
              <a:rPr lang="es-ES" dirty="0" smtClean="0"/>
              <a:t>-1,30 % cuotas Cont. Profesionales</a:t>
            </a:r>
          </a:p>
          <a:p>
            <a:endParaRPr lang="es-ES" dirty="0" smtClean="0"/>
          </a:p>
          <a:p>
            <a:r>
              <a:rPr lang="es-ES" dirty="0" smtClean="0"/>
              <a:t>Empresas alcanzadas: </a:t>
            </a:r>
            <a:r>
              <a:rPr lang="es-ES" b="1" dirty="0" smtClean="0"/>
              <a:t>1,4%</a:t>
            </a:r>
            <a:r>
              <a:rPr lang="es-ES" dirty="0" smtClean="0"/>
              <a:t> de empresas en España</a:t>
            </a:r>
          </a:p>
          <a:p>
            <a:endParaRPr lang="es-ES" dirty="0" smtClean="0"/>
          </a:p>
          <a:p>
            <a:r>
              <a:rPr lang="es-ES" dirty="0" smtClean="0"/>
              <a:t>Trabajadoras/es: </a:t>
            </a:r>
            <a:r>
              <a:rPr lang="es-ES" b="1" dirty="0" smtClean="0"/>
              <a:t>35,8%</a:t>
            </a:r>
          </a:p>
          <a:p>
            <a:endParaRPr lang="es-ES" b="1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* MEMORIA ECONÓMICO- FINANCIERA Y DE GESTIÓN DE LAS MUTUAS COLABORADORAS CON LA SEGURIDAD SOCIAL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 Actividad preventiva mutual Alemania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https://srvsbniisphp-universitatpolit.netdna-ssl.com/cdn_propintegral/sites/default/files/userfiles/13443/images/1%20Captura%20de%20pantalla%20de%202022-10-24%2010-52-3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71744"/>
            <a:ext cx="61436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dirty="0" smtClean="0"/>
              <a:t>2. Prácticas de las MCSS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2.5 Otras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es-ES" dirty="0" smtClean="0"/>
              <a:t>Prestaciones especiales </a:t>
            </a:r>
            <a:r>
              <a:rPr lang="es-ES" sz="2100" dirty="0" smtClean="0"/>
              <a:t>( ayuda por hijos/as con enfermedad grave, ayudas para la adquisición de una vivienda o un vehículo, apoyo financiero para costear planes de rehabilitación, cursos formativos orientados al reciclaje profesional , ayudas para asistencia domiciliaria)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 algn="ctr">
              <a:buNone/>
            </a:pPr>
            <a:endParaRPr lang="es-ES" dirty="0" smtClean="0"/>
          </a:p>
          <a:p>
            <a:pPr lvl="1" algn="ctr">
              <a:buNone/>
            </a:pPr>
            <a:r>
              <a:rPr lang="es-ES" dirty="0" smtClean="0"/>
              <a:t>181 millones en 2022</a:t>
            </a:r>
          </a:p>
          <a:p>
            <a:pPr lvl="1"/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876"/>
            <a:ext cx="3951872" cy="202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Irregularidades </a:t>
            </a:r>
            <a:br>
              <a:rPr lang="es-ES" sz="3600" dirty="0" smtClean="0"/>
            </a:br>
            <a:r>
              <a:rPr lang="es-ES" sz="3600" dirty="0" smtClean="0"/>
              <a:t>Venta de los Servicios de Prevención de mutuas* </a:t>
            </a:r>
            <a:br>
              <a:rPr lang="es-ES" sz="3600" dirty="0" smtClean="0"/>
            </a:br>
            <a:endParaRPr lang="es-ES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es-ES" sz="2800" dirty="0" smtClean="0"/>
          </a:p>
          <a:p>
            <a:pPr algn="ctr">
              <a:buNone/>
            </a:pPr>
            <a:endParaRPr lang="es-ES" sz="3600" dirty="0" smtClean="0"/>
          </a:p>
          <a:p>
            <a:pPr algn="ctr">
              <a:buNone/>
            </a:pPr>
            <a:r>
              <a:rPr lang="es-ES" sz="3600" dirty="0" smtClean="0"/>
              <a:t>Patrimonio Histórico        Entidad mercantil         Enajenación SPA</a:t>
            </a:r>
          </a:p>
          <a:p>
            <a:pPr>
              <a:buNone/>
            </a:pPr>
            <a:r>
              <a:rPr lang="es-ES" sz="3600" dirty="0" smtClean="0"/>
              <a:t>                    (RD 1993/1995)                (RD 688/2005)         (Ley 35/2014)</a:t>
            </a:r>
          </a:p>
          <a:p>
            <a:pPr>
              <a:buNone/>
            </a:pPr>
            <a:endParaRPr lang="es-ES" sz="5500" dirty="0" smtClean="0"/>
          </a:p>
          <a:p>
            <a:pPr>
              <a:buNone/>
            </a:pPr>
            <a:endParaRPr lang="es-ES" sz="4000" dirty="0" smtClean="0"/>
          </a:p>
          <a:p>
            <a:pPr>
              <a:buNone/>
            </a:pPr>
            <a:r>
              <a:rPr lang="es-ES" sz="4000" dirty="0" smtClean="0"/>
              <a:t>Seis SSPP fueron adquiridas por </a:t>
            </a:r>
            <a:r>
              <a:rPr lang="es-ES" sz="4000" dirty="0" smtClean="0">
                <a:solidFill>
                  <a:srgbClr val="FF0000"/>
                </a:solidFill>
              </a:rPr>
              <a:t>directivos/responsables de la SP, empleados de la mutua, empresas mutualistas o entidades vinculadas al Patrimonio Histórico </a:t>
            </a:r>
            <a:r>
              <a:rPr lang="es-ES" sz="5800" dirty="0" smtClean="0">
                <a:solidFill>
                  <a:srgbClr val="FF0000"/>
                </a:solidFill>
              </a:rPr>
              <a:t>en condiciones ventajosas</a:t>
            </a:r>
            <a:endParaRPr lang="es-ES" sz="5800" dirty="0" smtClean="0"/>
          </a:p>
          <a:p>
            <a:pPr>
              <a:buNone/>
            </a:pPr>
            <a:endParaRPr lang="es-ES" sz="5500" dirty="0" smtClean="0"/>
          </a:p>
          <a:p>
            <a:pPr>
              <a:buNone/>
            </a:pPr>
            <a:endParaRPr lang="es-ES" sz="5500" dirty="0" smtClean="0"/>
          </a:p>
          <a:p>
            <a:pPr>
              <a:buNone/>
            </a:pPr>
            <a:r>
              <a:rPr lang="es-ES" sz="2400" dirty="0" smtClean="0"/>
              <a:t>	</a:t>
            </a:r>
            <a:r>
              <a:rPr lang="es-ES" sz="3400" dirty="0" smtClean="0"/>
              <a:t>* </a:t>
            </a:r>
            <a:r>
              <a:rPr lang="es-ES" sz="3400" i="1" dirty="0" smtClean="0"/>
              <a:t>Informe de fiscalización relativo al seguimiento de las actividades realizadas por la Dirección General de Ordenación de la Seguridad Social en relación con las actuaciones y cumplimiento de la normativa en vigor por las Mutuas Colaboradoras con la Seguridad Social en el </a:t>
            </a:r>
            <a:r>
              <a:rPr lang="es-ES" sz="3400" i="1" dirty="0" smtClean="0">
                <a:solidFill>
                  <a:srgbClr val="FF0000"/>
                </a:solidFill>
              </a:rPr>
              <a:t>proceso de segregación de los servicios de prevención ajenos</a:t>
            </a:r>
            <a:r>
              <a:rPr lang="es-ES" sz="3400" i="1" dirty="0" smtClean="0"/>
              <a:t> ( Resolución de 19 de mayo de 2022, aprobada por la Comisión Mixta para las Relaciones con el Tribunal de Cuentas 2022)</a:t>
            </a:r>
            <a:endParaRPr lang="es-ES" sz="3400" dirty="0" smtClean="0"/>
          </a:p>
        </p:txBody>
      </p:sp>
      <p:sp>
        <p:nvSpPr>
          <p:cNvPr id="4" name="3 Flecha derecha"/>
          <p:cNvSpPr/>
          <p:nvPr/>
        </p:nvSpPr>
        <p:spPr>
          <a:xfrm flipV="1">
            <a:off x="3571868" y="1928802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5572132" y="1928802"/>
            <a:ext cx="2857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pasividad de la Seguridad Social</a:t>
            </a:r>
            <a:endParaRPr lang="es-E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929198"/>
            <a:ext cx="5248289" cy="137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5088" y="3786190"/>
            <a:ext cx="3688912" cy="9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85992"/>
            <a:ext cx="4071966" cy="9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571612"/>
            <a:ext cx="4410126" cy="90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7496"/>
            <a:ext cx="3969282" cy="179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None/>
            </a:pPr>
            <a:r>
              <a:rPr lang="es-ES" dirty="0" smtClean="0"/>
              <a:t>1</a:t>
            </a:r>
            <a:r>
              <a:rPr lang="es-ES" dirty="0" smtClean="0">
                <a:solidFill>
                  <a:srgbClr val="FF0000"/>
                </a:solidFill>
              </a:rPr>
              <a:t>. Introducción</a:t>
            </a:r>
          </a:p>
          <a:p>
            <a:pPr marL="514350" lvl="0" indent="-514350">
              <a:buAutoNum type="arabicPeriod"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2. Competencias de las MCSS y su aplicación</a:t>
            </a:r>
          </a:p>
          <a:p>
            <a:pPr marL="514350" lvl="0" indent="-514350">
              <a:buAutoNum type="arabicPeriod"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3. Propuesta AMAT/INSS</a:t>
            </a:r>
          </a:p>
          <a:p>
            <a:pPr marL="514350" lvl="0" indent="-514350">
              <a:buNone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4. Alternativas</a:t>
            </a:r>
          </a:p>
          <a:p>
            <a:pPr marL="514350" lvl="0" indent="-514350">
              <a:buNone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5. Respuesta necesaria</a:t>
            </a:r>
          </a:p>
          <a:p>
            <a:pPr marL="514350" lvl="0" indent="-514350">
              <a:buNone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6. Anexo normativa</a:t>
            </a:r>
          </a:p>
          <a:p>
            <a:pPr marL="514350" lvl="0" indent="-514350">
              <a:buAutoNum type="arabicPeriod"/>
            </a:pPr>
            <a:endParaRPr lang="es-ES" dirty="0" smtClean="0"/>
          </a:p>
          <a:p>
            <a:pPr marL="514350" lvl="0" indent="-514350">
              <a:buAutoNum type="arabicPeriod"/>
            </a:pPr>
            <a:endParaRPr 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None/>
            </a:pPr>
            <a:r>
              <a:rPr lang="es-ES" dirty="0" smtClean="0"/>
              <a:t>1. Introducción</a:t>
            </a:r>
          </a:p>
          <a:p>
            <a:pPr marL="514350" lvl="0" indent="-514350">
              <a:buAutoNum type="arabicPeriod"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2. Competencias y su aplicación</a:t>
            </a:r>
          </a:p>
          <a:p>
            <a:pPr marL="514350" lvl="0" indent="-514350">
              <a:buAutoNum type="arabicPeriod"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3. </a:t>
            </a:r>
            <a:r>
              <a:rPr lang="es-ES" dirty="0" smtClean="0">
                <a:solidFill>
                  <a:srgbClr val="FF0000"/>
                </a:solidFill>
              </a:rPr>
              <a:t>Estrategia mutuas</a:t>
            </a:r>
          </a:p>
          <a:p>
            <a:pPr marL="514350" lvl="0" indent="-514350">
              <a:buNone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4. Alternativas</a:t>
            </a:r>
          </a:p>
          <a:p>
            <a:pPr marL="514350" lvl="0" indent="-514350">
              <a:buNone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5. Respuesta necesaria</a:t>
            </a:r>
          </a:p>
          <a:p>
            <a:pPr marL="514350" lvl="0" indent="-514350">
              <a:buNone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6. Anexo Normativa</a:t>
            </a:r>
          </a:p>
          <a:p>
            <a:pPr marL="514350" lvl="0" indent="-514350">
              <a:buAutoNum type="arabicPeriod"/>
            </a:pPr>
            <a:endParaRPr lang="es-ES" dirty="0" smtClean="0"/>
          </a:p>
          <a:p>
            <a:pPr marL="514350" lvl="0" indent="-514350">
              <a:buAutoNum type="arabicPeriod"/>
            </a:pPr>
            <a:endParaRPr lang="es-E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3.1. Propuesta Amat </a:t>
            </a:r>
            <a:r>
              <a:rPr lang="es-ES" sz="2400" dirty="0" smtClean="0"/>
              <a:t>Dic. 2022)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Toda la </a:t>
            </a:r>
            <a:r>
              <a:rPr lang="es-ES" dirty="0" smtClean="0">
                <a:solidFill>
                  <a:srgbClr val="FF0000"/>
                </a:solidFill>
              </a:rPr>
              <a:t>atención sanitaria de la población activa </a:t>
            </a:r>
            <a:r>
              <a:rPr lang="es-ES" dirty="0" smtClean="0"/>
              <a:t>(asalariada y autónoma) </a:t>
            </a:r>
            <a:r>
              <a:rPr lang="es-ES" dirty="0" smtClean="0">
                <a:solidFill>
                  <a:srgbClr val="FF0000"/>
                </a:solidFill>
              </a:rPr>
              <a:t>en IT</a:t>
            </a:r>
            <a:r>
              <a:rPr lang="es-ES" dirty="0" smtClean="0"/>
              <a:t> sea de origen común o laboral, sea llevada a cabo por las MCSS</a:t>
            </a:r>
          </a:p>
          <a:p>
            <a:pPr>
              <a:buNone/>
            </a:pPr>
            <a:endParaRPr lang="es-E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rgbClr val="0070C0"/>
                </a:solidFill>
              </a:rPr>
              <a:t>		“…todo ello enfocado a la 	más pronta recuperación 	laboral del trabajador”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Ofrece los </a:t>
            </a:r>
            <a:r>
              <a:rPr lang="es-ES" dirty="0" smtClean="0">
                <a:solidFill>
                  <a:srgbClr val="FF0000"/>
                </a:solidFill>
              </a:rPr>
              <a:t>recursos </a:t>
            </a:r>
            <a:r>
              <a:rPr lang="es-ES" dirty="0" smtClean="0"/>
              <a:t>propios y </a:t>
            </a:r>
            <a:r>
              <a:rPr lang="es-ES" dirty="0" smtClean="0">
                <a:solidFill>
                  <a:srgbClr val="FF0000"/>
                </a:solidFill>
              </a:rPr>
              <a:t>concertados </a:t>
            </a:r>
            <a:r>
              <a:rPr lang="es-ES" dirty="0" smtClean="0"/>
              <a:t>de las mutuas para </a:t>
            </a:r>
            <a:r>
              <a:rPr lang="es-ES" dirty="0" smtClean="0">
                <a:solidFill>
                  <a:srgbClr val="FF0000"/>
                </a:solidFill>
              </a:rPr>
              <a:t>reducir listas de espera </a:t>
            </a:r>
            <a:r>
              <a:rPr lang="es-ES" dirty="0" smtClean="0"/>
              <a:t>del resto de la población no cubierta por la Seguridad Social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814886" y="2214554"/>
            <a:ext cx="4329114" cy="11430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dirty="0" smtClean="0"/>
              <a:t>      Ambas serán </a:t>
            </a:r>
            <a:r>
              <a:rPr lang="es-ES" dirty="0" smtClean="0">
                <a:solidFill>
                  <a:srgbClr val="FF0000"/>
                </a:solidFill>
              </a:rPr>
              <a:t>pagadas por las CCAA </a:t>
            </a:r>
            <a:r>
              <a:rPr lang="es-ES" dirty="0" smtClean="0"/>
              <a:t>(cláusula 12- Tarifas)</a:t>
            </a:r>
            <a:r>
              <a:rPr lang="es-ES" dirty="0" smtClean="0">
                <a:solidFill>
                  <a:srgbClr val="FF0000"/>
                </a:solidFill>
              </a:rPr>
              <a:t> y por la Seguridad Social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9218" name="Picture 2" descr="Ladro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27" y="357166"/>
            <a:ext cx="1643073" cy="164307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8591" y="3714752"/>
            <a:ext cx="4485409" cy="232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3.2 Acuerdo mesa diálogo social </a:t>
            </a:r>
            <a:br>
              <a:rPr lang="es-ES" dirty="0" smtClean="0"/>
            </a:br>
            <a:r>
              <a:rPr lang="es-ES" sz="2400" dirty="0" smtClean="0"/>
              <a:t>(mayo 2023)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Capítulo 7 del </a:t>
            </a:r>
            <a:r>
              <a:rPr lang="es-ES" dirty="0" smtClean="0">
                <a:solidFill>
                  <a:srgbClr val="FF0000"/>
                </a:solidFill>
              </a:rPr>
              <a:t>V Acuerdo por el empleo y negociación colectiva </a:t>
            </a:r>
            <a:r>
              <a:rPr lang="es-ES" dirty="0" smtClean="0"/>
              <a:t>firmado por CEOE, CEPYME, CCOO y UGT:</a:t>
            </a:r>
          </a:p>
          <a:p>
            <a:pPr>
              <a:buNone/>
            </a:pPr>
            <a:endParaRPr lang="es-ES" dirty="0" smtClean="0"/>
          </a:p>
          <a:p>
            <a:pPr lvl="1"/>
            <a:r>
              <a:rPr lang="es-ES" dirty="0" smtClean="0"/>
              <a:t>Se insta a que las mutuas atiendan los casos de IT común de traumatología (</a:t>
            </a:r>
            <a:r>
              <a:rPr lang="es-ES" dirty="0" smtClean="0">
                <a:solidFill>
                  <a:srgbClr val="FF0000"/>
                </a:solidFill>
              </a:rPr>
              <a:t>Estudio piloto del convenio AMAT propuesto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857364"/>
            <a:ext cx="4038600" cy="24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Absentismo laboral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>
            <a:normAutofit fontScale="62500" lnSpcReduction="20000"/>
          </a:bodyPr>
          <a:lstStyle/>
          <a:p>
            <a:endParaRPr lang="es-ES" dirty="0" smtClean="0"/>
          </a:p>
          <a:p>
            <a:pPr>
              <a:buNone/>
            </a:pPr>
            <a:r>
              <a:rPr lang="es-ES" b="1" dirty="0" smtClean="0"/>
              <a:t>Horas no trabajadas por motivos ocasionales/ horas pactadas efectivas</a:t>
            </a:r>
          </a:p>
          <a:p>
            <a:endParaRPr lang="es-ES" dirty="0" smtClean="0"/>
          </a:p>
          <a:p>
            <a:r>
              <a:rPr lang="es-ES" sz="2200" dirty="0" smtClean="0"/>
              <a:t>AMAT, CEOE, </a:t>
            </a:r>
            <a:r>
              <a:rPr lang="es-ES" sz="2200" dirty="0" err="1" smtClean="0"/>
              <a:t>Confebask</a:t>
            </a:r>
            <a:r>
              <a:rPr lang="es-ES" sz="2200" dirty="0" smtClean="0"/>
              <a:t>, Adeco…: </a:t>
            </a:r>
            <a:r>
              <a:rPr lang="es-ES" sz="3100" dirty="0" smtClean="0"/>
              <a:t>Grave y en aumento </a:t>
            </a:r>
          </a:p>
          <a:p>
            <a:endParaRPr lang="es-ES" dirty="0" smtClean="0"/>
          </a:p>
          <a:p>
            <a:r>
              <a:rPr lang="es-ES" dirty="0" smtClean="0"/>
              <a:t>ISPLN 2002-2019: Estabilidad incidencia y Duración media </a:t>
            </a:r>
            <a:r>
              <a:rPr lang="es-ES" dirty="0" err="1" smtClean="0"/>
              <a:t>ITcc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Eurofound</a:t>
            </a:r>
            <a:r>
              <a:rPr lang="es-ES" dirty="0" smtClean="0"/>
              <a:t> (2021) : 5º país con menor absentismo</a:t>
            </a:r>
          </a:p>
          <a:p>
            <a:endParaRPr lang="es-ES" dirty="0" smtClean="0"/>
          </a:p>
          <a:p>
            <a:pPr algn="ctr">
              <a:buNone/>
            </a:pPr>
            <a:r>
              <a:rPr lang="es-ES" dirty="0" smtClean="0"/>
              <a:t>Fraude IT: 4% Presentismo 41%</a:t>
            </a:r>
          </a:p>
          <a:p>
            <a:endParaRPr lang="es-ES" dirty="0" smtClean="0"/>
          </a:p>
          <a:p>
            <a:r>
              <a:rPr lang="es-ES" dirty="0" smtClean="0"/>
              <a:t>Objetivo probable: reducción derechos laborales, privatización …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sz="1900" dirty="0" smtClean="0"/>
              <a:t>La magia del absentismo laboral (Viento Sur. 30 agosto 2023)</a:t>
            </a:r>
            <a:endParaRPr lang="es-ES" sz="19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¿Prevención o control?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AT Europa?</a:t>
            </a:r>
          </a:p>
          <a:p>
            <a:endParaRPr lang="es-ES" dirty="0" smtClean="0"/>
          </a:p>
          <a:p>
            <a:r>
              <a:rPr lang="es-ES" dirty="0" smtClean="0"/>
              <a:t>¿Prevención en ergonomía?</a:t>
            </a:r>
          </a:p>
          <a:p>
            <a:endParaRPr lang="es-ES" dirty="0" smtClean="0"/>
          </a:p>
          <a:p>
            <a:r>
              <a:rPr lang="es-ES" dirty="0" smtClean="0"/>
              <a:t>¿Gestión  R. psicosociales? 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Prolongación tiempo de baja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3.3 Consecuencias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Doble sistema sanitario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Sistema Seguridad Social recentralizado al servicio de los intereses empresariales</a:t>
            </a:r>
          </a:p>
          <a:p>
            <a:pPr lvl="1"/>
            <a:endParaRPr lang="es-ES" dirty="0" smtClean="0"/>
          </a:p>
          <a:p>
            <a:pPr lvl="2"/>
            <a:r>
              <a:rPr lang="es-ES" dirty="0" smtClean="0"/>
              <a:t>Asistencial, </a:t>
            </a:r>
            <a:r>
              <a:rPr lang="es-ES" dirty="0" smtClean="0">
                <a:solidFill>
                  <a:srgbClr val="FF0000"/>
                </a:solidFill>
              </a:rPr>
              <a:t>reparador</a:t>
            </a:r>
          </a:p>
          <a:p>
            <a:pPr lvl="2"/>
            <a:r>
              <a:rPr lang="es-ES" dirty="0" err="1" smtClean="0"/>
              <a:t>Sobrefinanciado</a:t>
            </a:r>
            <a:endParaRPr lang="es-ES" dirty="0" smtClean="0"/>
          </a:p>
          <a:p>
            <a:pPr lvl="1"/>
            <a:endParaRPr lang="es-ES" dirty="0" smtClean="0"/>
          </a:p>
          <a:p>
            <a:r>
              <a:rPr lang="es-ES" dirty="0" smtClean="0"/>
              <a:t>Sistema </a:t>
            </a:r>
            <a:r>
              <a:rPr lang="es-ES" dirty="0" err="1" smtClean="0"/>
              <a:t>Beveridge</a:t>
            </a:r>
            <a:r>
              <a:rPr lang="es-ES" dirty="0" smtClean="0"/>
              <a:t> transferido</a:t>
            </a:r>
          </a:p>
          <a:p>
            <a:pPr lvl="2"/>
            <a:r>
              <a:rPr lang="es-ES" dirty="0" smtClean="0">
                <a:solidFill>
                  <a:srgbClr val="FF0000"/>
                </a:solidFill>
              </a:rPr>
              <a:t>Descapitalizado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Consecuencias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Uso de </a:t>
            </a:r>
            <a:r>
              <a:rPr lang="es-ES" dirty="0" smtClean="0">
                <a:solidFill>
                  <a:srgbClr val="FF0000"/>
                </a:solidFill>
              </a:rPr>
              <a:t>centros</a:t>
            </a:r>
            <a:r>
              <a:rPr lang="es-ES" dirty="0" smtClean="0"/>
              <a:t> propios (Clausula 1ª) o </a:t>
            </a:r>
            <a:r>
              <a:rPr lang="es-ES" dirty="0" smtClean="0">
                <a:solidFill>
                  <a:srgbClr val="FF0000"/>
                </a:solidFill>
              </a:rPr>
              <a:t>concertados</a:t>
            </a:r>
            <a:r>
              <a:rPr lang="es-ES" dirty="0" smtClean="0"/>
              <a:t> (clausula 4ª)</a:t>
            </a:r>
          </a:p>
          <a:p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>
                <a:solidFill>
                  <a:srgbClr val="FF0000"/>
                </a:solidFill>
              </a:rPr>
              <a:t>Privatizador</a:t>
            </a:r>
          </a:p>
          <a:p>
            <a:pPr algn="ctr">
              <a:buNone/>
            </a:pPr>
            <a:r>
              <a:rPr lang="es-ES" sz="1800" u="sng" dirty="0" smtClean="0">
                <a:hlinkClick r:id="rId2"/>
              </a:rPr>
              <a:t>[Disposición 8797 del BOE núm. 176 de 2017</a:t>
            </a:r>
            <a:r>
              <a:rPr lang="es-ES" sz="1800" u="sng" dirty="0" smtClean="0"/>
              <a:t>]</a:t>
            </a:r>
            <a:endParaRPr lang="es-ES" sz="1800" dirty="0" smtClean="0"/>
          </a:p>
          <a:p>
            <a:pPr>
              <a:buNone/>
            </a:pPr>
            <a:endParaRPr lang="es-ES" dirty="0" smtClean="0"/>
          </a:p>
        </p:txBody>
      </p:sp>
      <p:sp>
        <p:nvSpPr>
          <p:cNvPr id="4" name="3 Flecha abajo"/>
          <p:cNvSpPr/>
          <p:nvPr/>
        </p:nvSpPr>
        <p:spPr>
          <a:xfrm>
            <a:off x="3929058" y="2571744"/>
            <a:ext cx="142876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1225536"/>
          </a:xfrm>
        </p:spPr>
        <p:txBody>
          <a:bodyPr>
            <a:normAutofit/>
          </a:bodyPr>
          <a:lstStyle/>
          <a:p>
            <a:r>
              <a:rPr lang="es-ES" sz="2000" dirty="0" smtClean="0"/>
              <a:t>RD 1630/2011, por el que se regula la prestación de servicios sanitarios y de recuperación por las MATEPSS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2800" dirty="0" smtClean="0"/>
              <a:t>Art. 11: En el caso de que las mutuas no dispongan de </a:t>
            </a:r>
            <a:r>
              <a:rPr lang="es-ES" sz="2800" dirty="0" smtClean="0">
                <a:solidFill>
                  <a:srgbClr val="FF0000"/>
                </a:solidFill>
              </a:rPr>
              <a:t>recursos sanitarios y recuperadores</a:t>
            </a:r>
            <a:r>
              <a:rPr lang="es-ES" sz="2800" dirty="0" smtClean="0"/>
              <a:t>, incluidos los mancomunados, ni exista posibilidad de utilización de instalaciones de </a:t>
            </a:r>
            <a:r>
              <a:rPr lang="es-ES" sz="2800" dirty="0" smtClean="0">
                <a:solidFill>
                  <a:srgbClr val="FF0000"/>
                </a:solidFill>
              </a:rPr>
              <a:t>otras mutuas </a:t>
            </a:r>
            <a:r>
              <a:rPr lang="es-ES" sz="2800" dirty="0" smtClean="0"/>
              <a:t>en condiciones económicas al menos tan ventajosas como las que ofrezcan los conciertos privados o </a:t>
            </a:r>
            <a:r>
              <a:rPr lang="es-ES" sz="2800" dirty="0" smtClean="0">
                <a:solidFill>
                  <a:srgbClr val="FF0000"/>
                </a:solidFill>
              </a:rPr>
              <a:t>no exista convenio con las administraciones públicas sanitarias </a:t>
            </a:r>
            <a:r>
              <a:rPr lang="es-ES" sz="2800" dirty="0" smtClean="0"/>
              <a:t>a través de los cuales se pueda dispensar de forma adecuada la prestación de asistencia sanitaria y recuperadora en el área geográfica de influencia en la que se precise dicha asistencia, las mutuas </a:t>
            </a:r>
            <a:r>
              <a:rPr lang="es-ES" sz="2800" dirty="0" smtClean="0">
                <a:solidFill>
                  <a:srgbClr val="FF0000"/>
                </a:solidFill>
              </a:rPr>
              <a:t>podrán</a:t>
            </a:r>
            <a:r>
              <a:rPr lang="es-ES" sz="2800" dirty="0" smtClean="0"/>
              <a:t> prestar dichos servicios mediante </a:t>
            </a:r>
            <a:r>
              <a:rPr lang="es-ES" sz="2800" dirty="0" smtClean="0">
                <a:solidFill>
                  <a:srgbClr val="FF0000"/>
                </a:solidFill>
              </a:rPr>
              <a:t>concierto con medios privados</a:t>
            </a:r>
            <a:r>
              <a:rPr lang="es-ES" sz="2800" dirty="0" smtClean="0"/>
              <a:t>…</a:t>
            </a:r>
            <a:endParaRPr lang="es-E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3.4 Asistencia sanitaria por </a:t>
            </a:r>
            <a:r>
              <a:rPr lang="es-ES" dirty="0" smtClean="0">
                <a:solidFill>
                  <a:srgbClr val="FF0000"/>
                </a:solidFill>
              </a:rPr>
              <a:t>medios ajenos </a:t>
            </a:r>
            <a:r>
              <a:rPr lang="es-ES" sz="2700" dirty="0" smtClean="0"/>
              <a:t>(Memoria SS 2022)</a:t>
            </a:r>
            <a:endParaRPr lang="es-ES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11494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Ambulatoria: 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22,49% de pacientes </a:t>
            </a:r>
          </a:p>
          <a:p>
            <a:pPr lvl="1"/>
            <a:r>
              <a:rPr lang="es-ES" dirty="0" smtClean="0"/>
              <a:t>192 millones (1,07% del Gasto Total)</a:t>
            </a:r>
          </a:p>
          <a:p>
            <a:endParaRPr lang="es-ES" dirty="0" smtClean="0"/>
          </a:p>
          <a:p>
            <a:r>
              <a:rPr lang="es-ES" dirty="0" smtClean="0"/>
              <a:t>Hospitalaria</a:t>
            </a:r>
          </a:p>
          <a:p>
            <a:pPr lvl="1"/>
            <a:r>
              <a:rPr lang="es-ES" dirty="0" smtClean="0"/>
              <a:t>40,2 % del coste total</a:t>
            </a:r>
          </a:p>
          <a:p>
            <a:pPr lvl="1"/>
            <a:endParaRPr lang="es-ES" dirty="0" smtClean="0"/>
          </a:p>
          <a:p>
            <a:pPr algn="ctr">
              <a:buNone/>
            </a:pPr>
            <a:r>
              <a:rPr lang="es-ES" dirty="0" smtClean="0">
                <a:solidFill>
                  <a:srgbClr val="FF0000"/>
                </a:solidFill>
              </a:rPr>
              <a:t>Insuficiencia de recursos, </a:t>
            </a:r>
          </a:p>
          <a:p>
            <a:pPr algn="ctr">
              <a:buNone/>
            </a:pPr>
            <a:r>
              <a:rPr lang="es-ES" dirty="0" smtClean="0">
                <a:solidFill>
                  <a:srgbClr val="FF0000"/>
                </a:solidFill>
              </a:rPr>
              <a:t>Política privatizadora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Los precios ajenos 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200" dirty="0" smtClean="0"/>
              <a:t>(Resolución de 8 de junio de 2022, de la Secretaría General Técnica)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93120"/>
            <a:ext cx="8229600" cy="434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INTRODUCCIÓN</a:t>
            </a:r>
            <a:br>
              <a:rPr lang="es-ES" dirty="0" smtClean="0"/>
            </a:br>
            <a:r>
              <a:rPr lang="es-ES" sz="3100" dirty="0" smtClean="0"/>
              <a:t>1. Apuntes de historia de las mutuas</a:t>
            </a:r>
            <a:endParaRPr lang="es-ES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14668" cy="4525963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Edad media y moderna</a:t>
            </a:r>
          </a:p>
          <a:p>
            <a:r>
              <a:rPr lang="es-ES" dirty="0" smtClean="0"/>
              <a:t>&gt; 1850</a:t>
            </a:r>
          </a:p>
          <a:p>
            <a:endParaRPr lang="es-ES" dirty="0" smtClean="0"/>
          </a:p>
          <a:p>
            <a:r>
              <a:rPr lang="es-ES" dirty="0" smtClean="0"/>
              <a:t>1900</a:t>
            </a:r>
          </a:p>
          <a:p>
            <a:r>
              <a:rPr lang="es-ES" dirty="0" smtClean="0"/>
              <a:t>1933</a:t>
            </a:r>
          </a:p>
          <a:p>
            <a:r>
              <a:rPr lang="es-ES" dirty="0" smtClean="0"/>
              <a:t>1942</a:t>
            </a:r>
          </a:p>
          <a:p>
            <a:r>
              <a:rPr lang="es-ES" dirty="0" smtClean="0"/>
              <a:t>1961</a:t>
            </a:r>
          </a:p>
          <a:p>
            <a:r>
              <a:rPr lang="es-ES" dirty="0" smtClean="0"/>
              <a:t>1985</a:t>
            </a:r>
          </a:p>
          <a:p>
            <a:r>
              <a:rPr lang="es-ES" dirty="0" smtClean="0"/>
              <a:t>1995</a:t>
            </a:r>
          </a:p>
          <a:p>
            <a:endParaRPr lang="es-ES" dirty="0" smtClean="0"/>
          </a:p>
          <a:p>
            <a:r>
              <a:rPr lang="es-ES" dirty="0" smtClean="0"/>
              <a:t>2022-2024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214678" y="1600200"/>
            <a:ext cx="5472122" cy="4525963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Gremios , cofradías, hermandades, montepíos….</a:t>
            </a:r>
            <a:r>
              <a:rPr lang="es-ES" dirty="0" smtClean="0">
                <a:solidFill>
                  <a:srgbClr val="FF0000"/>
                </a:solidFill>
              </a:rPr>
              <a:t>mutualidades</a:t>
            </a:r>
          </a:p>
          <a:p>
            <a:r>
              <a:rPr lang="es-ES" dirty="0" smtClean="0"/>
              <a:t>Creación mutuas obreras</a:t>
            </a:r>
          </a:p>
          <a:p>
            <a:r>
              <a:rPr lang="es-ES" dirty="0" smtClean="0"/>
              <a:t>Creación mutuas patronales</a:t>
            </a:r>
          </a:p>
          <a:p>
            <a:r>
              <a:rPr lang="es-ES" dirty="0" smtClean="0"/>
              <a:t>Creación Seguridad Social</a:t>
            </a:r>
          </a:p>
          <a:p>
            <a:r>
              <a:rPr lang="es-ES" dirty="0" smtClean="0"/>
              <a:t>Obligatoriedad seguro de AT</a:t>
            </a:r>
          </a:p>
          <a:p>
            <a:r>
              <a:rPr lang="es-ES" dirty="0" smtClean="0"/>
              <a:t>Creación </a:t>
            </a:r>
            <a:r>
              <a:rPr lang="es-ES" dirty="0" smtClean="0">
                <a:solidFill>
                  <a:srgbClr val="FF0000"/>
                </a:solidFill>
              </a:rPr>
              <a:t>SOE</a:t>
            </a:r>
            <a:r>
              <a:rPr lang="es-ES" dirty="0" smtClean="0"/>
              <a:t> … INSALUD (1963)</a:t>
            </a:r>
          </a:p>
          <a:p>
            <a:r>
              <a:rPr lang="es-ES" dirty="0" smtClean="0"/>
              <a:t>Aseguramiento EP</a:t>
            </a:r>
          </a:p>
          <a:p>
            <a:r>
              <a:rPr lang="es-ES" dirty="0" smtClean="0"/>
              <a:t>LGS: </a:t>
            </a:r>
            <a:r>
              <a:rPr lang="es-ES" dirty="0" smtClean="0">
                <a:solidFill>
                  <a:srgbClr val="FF0000"/>
                </a:solidFill>
              </a:rPr>
              <a:t>Sistema Nacional de Salud</a:t>
            </a:r>
          </a:p>
          <a:p>
            <a:r>
              <a:rPr lang="es-ES" dirty="0" smtClean="0"/>
              <a:t>Aumento competencias mutuas</a:t>
            </a:r>
          </a:p>
          <a:p>
            <a:endParaRPr lang="es-ES" dirty="0" smtClean="0"/>
          </a:p>
          <a:p>
            <a:r>
              <a:rPr lang="es-ES" dirty="0" smtClean="0"/>
              <a:t>Propuesta e impulso de doble sistema sanitario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Consecuencias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Acceso de profesionales de las mutuas a la </a:t>
            </a:r>
            <a:r>
              <a:rPr lang="es-ES" dirty="0" smtClean="0">
                <a:solidFill>
                  <a:srgbClr val="FF0000"/>
                </a:solidFill>
              </a:rPr>
              <a:t>historia clínica informatizada </a:t>
            </a:r>
            <a:r>
              <a:rPr lang="es-ES" dirty="0" smtClean="0"/>
              <a:t>de pacientes del sistema sanitario público (clausula 10) </a:t>
            </a:r>
          </a:p>
          <a:p>
            <a:pPr>
              <a:buNone/>
            </a:pPr>
            <a:endParaRPr lang="es-ES" dirty="0" smtClean="0"/>
          </a:p>
          <a:p>
            <a:pPr lvl="1" algn="r">
              <a:buNone/>
            </a:pPr>
            <a:r>
              <a:rPr lang="es-ES" dirty="0" smtClean="0"/>
              <a:t>[CAV-</a:t>
            </a:r>
            <a:r>
              <a:rPr lang="es-ES" dirty="0" err="1" smtClean="0"/>
              <a:t>Mutualia</a:t>
            </a:r>
            <a:r>
              <a:rPr lang="es-ES" dirty="0" smtClean="0"/>
              <a:t>]</a:t>
            </a:r>
          </a:p>
          <a:p>
            <a:endParaRPr lang="es-ES" dirty="0" smtClean="0"/>
          </a:p>
          <a:p>
            <a:pPr lvl="1"/>
            <a:r>
              <a:rPr lang="es-ES" dirty="0" smtClean="0"/>
              <a:t>Aumento de la </a:t>
            </a:r>
            <a:r>
              <a:rPr lang="es-ES" dirty="0" smtClean="0">
                <a:solidFill>
                  <a:srgbClr val="FF0000"/>
                </a:solidFill>
              </a:rPr>
              <a:t>subdeclaración</a:t>
            </a:r>
            <a:r>
              <a:rPr lang="es-ES" dirty="0" smtClean="0"/>
              <a:t> de daños de origen laboral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Probable </a:t>
            </a:r>
            <a:r>
              <a:rPr lang="es-ES" dirty="0" smtClean="0">
                <a:solidFill>
                  <a:srgbClr val="FF0000"/>
                </a:solidFill>
              </a:rPr>
              <a:t>degradación de la calidad de la Historia clínica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3357554" y="2928934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Otras consecuencias</a:t>
            </a:r>
            <a:br>
              <a:rPr lang="es-ES" dirty="0" smtClean="0"/>
            </a:br>
            <a:r>
              <a:rPr lang="es-ES" sz="2800" dirty="0" smtClean="0"/>
              <a:t>(Convenio propuesto 2022)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57850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Extractivismo de datos del sistema público (Investigación)</a:t>
            </a:r>
          </a:p>
          <a:p>
            <a:endParaRPr lang="es-ES" dirty="0" smtClean="0"/>
          </a:p>
          <a:p>
            <a:r>
              <a:rPr lang="es-ES" dirty="0" smtClean="0"/>
              <a:t>Aumento de la </a:t>
            </a:r>
            <a:r>
              <a:rPr lang="es-ES" dirty="0" smtClean="0">
                <a:solidFill>
                  <a:srgbClr val="FF0000"/>
                </a:solidFill>
              </a:rPr>
              <a:t>burocratización</a:t>
            </a:r>
            <a:r>
              <a:rPr lang="es-ES" dirty="0" smtClean="0"/>
              <a:t> sistema público </a:t>
            </a:r>
          </a:p>
          <a:p>
            <a:pPr lvl="2">
              <a:buNone/>
            </a:pPr>
            <a:endParaRPr lang="es-ES" dirty="0" smtClean="0"/>
          </a:p>
          <a:p>
            <a:pPr lvl="2">
              <a:buNone/>
            </a:pPr>
            <a:r>
              <a:rPr lang="es-ES" dirty="0" smtClean="0"/>
              <a:t>Informes, reuniones mensuales, controles de calidad en APS, Comisión colegiada de seguimiento…</a:t>
            </a:r>
          </a:p>
          <a:p>
            <a:endParaRPr lang="es-ES" dirty="0" smtClean="0"/>
          </a:p>
          <a:p>
            <a:r>
              <a:rPr lang="es-ES" dirty="0" err="1" smtClean="0">
                <a:solidFill>
                  <a:srgbClr val="FF0000"/>
                </a:solidFill>
              </a:rPr>
              <a:t>Diktat</a:t>
            </a:r>
            <a:r>
              <a:rPr lang="es-ES" dirty="0" smtClean="0">
                <a:solidFill>
                  <a:srgbClr val="FF0000"/>
                </a:solidFill>
              </a:rPr>
              <a:t>: Establecimiento de prioridades al SPS </a:t>
            </a:r>
            <a:r>
              <a:rPr lang="es-ES" dirty="0" smtClean="0"/>
              <a:t>de control quincenal por mutuas</a:t>
            </a:r>
            <a:r>
              <a:rPr lang="es-ES" dirty="0" smtClean="0">
                <a:solidFill>
                  <a:srgbClr val="FF0000"/>
                </a:solidFill>
              </a:rPr>
              <a:t>, formación de APS conjunta IM/INSS/MCSS.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Pérdida de derechos </a:t>
            </a:r>
            <a:r>
              <a:rPr lang="es-ES" dirty="0" smtClean="0"/>
              <a:t>sanitarios de las/los trabajadores (Consentimiento informado, derecho a negarse al tratamiento, libre elección…)</a:t>
            </a:r>
          </a:p>
          <a:p>
            <a:endParaRPr lang="es-ES" dirty="0" smtClean="0"/>
          </a:p>
          <a:p>
            <a:r>
              <a:rPr lang="es-ES" dirty="0" smtClean="0"/>
              <a:t>Pérdida del </a:t>
            </a:r>
            <a:r>
              <a:rPr lang="es-ES" dirty="0" err="1" smtClean="0"/>
              <a:t>generalismo</a:t>
            </a:r>
            <a:r>
              <a:rPr lang="es-ES" dirty="0" smtClean="0"/>
              <a:t> en primaria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Pluriempleo </a:t>
            </a:r>
            <a:r>
              <a:rPr lang="es-ES" dirty="0" smtClean="0"/>
              <a:t>médico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None/>
            </a:pPr>
            <a:r>
              <a:rPr lang="es-ES" dirty="0" smtClean="0"/>
              <a:t>1. Introducción</a:t>
            </a:r>
          </a:p>
          <a:p>
            <a:pPr marL="514350" lvl="0" indent="-514350">
              <a:buAutoNum type="arabicPeriod"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2. Competencias y su aplicación</a:t>
            </a:r>
          </a:p>
          <a:p>
            <a:pPr marL="514350" lvl="0" indent="-514350">
              <a:buAutoNum type="arabicPeriod"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3. Propuesta AMAT/INSS</a:t>
            </a:r>
          </a:p>
          <a:p>
            <a:pPr marL="514350" lvl="0" indent="-514350">
              <a:buNone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4. </a:t>
            </a:r>
            <a:r>
              <a:rPr lang="es-ES" dirty="0" smtClean="0">
                <a:solidFill>
                  <a:srgbClr val="FF0000"/>
                </a:solidFill>
              </a:rPr>
              <a:t>Alternativas</a:t>
            </a:r>
          </a:p>
          <a:p>
            <a:pPr marL="514350" lvl="0" indent="-514350">
              <a:buNone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5. Respuesta necesaria</a:t>
            </a:r>
          </a:p>
          <a:p>
            <a:pPr marL="514350" lvl="0" indent="-514350">
              <a:buNone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6. Anexo Normativa</a:t>
            </a:r>
          </a:p>
          <a:p>
            <a:pPr marL="514350" lvl="0" indent="-514350">
              <a:buAutoNum type="arabicPeriod"/>
            </a:pPr>
            <a:endParaRPr lang="es-ES" dirty="0" smtClean="0"/>
          </a:p>
          <a:p>
            <a:pPr marL="514350" lvl="0" indent="-514350">
              <a:buAutoNum type="arabicPeriod"/>
            </a:pPr>
            <a:endParaRPr lang="es-E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1 Apuestas alternativas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	Instar al rechazo de los Gobiernos CCAA a la firma del convenio con AMAT </a:t>
            </a:r>
          </a:p>
          <a:p>
            <a:pPr>
              <a:buNone/>
            </a:pPr>
            <a:endParaRPr lang="es-ES" dirty="0" smtClean="0"/>
          </a:p>
          <a:p>
            <a:pPr lvl="2"/>
            <a:r>
              <a:rPr lang="es-ES" dirty="0" smtClean="0"/>
              <a:t>Rechazo del Parlamento de Navarra (28  Septiembre 2023).</a:t>
            </a:r>
          </a:p>
          <a:p>
            <a:pPr lvl="3"/>
            <a:r>
              <a:rPr lang="es-ES" dirty="0" smtClean="0"/>
              <a:t>Consejero no renuncia a convenio (Enero 2025)</a:t>
            </a:r>
          </a:p>
          <a:p>
            <a:pPr lvl="2"/>
            <a:r>
              <a:rPr lang="es-ES" dirty="0" smtClean="0">
                <a:solidFill>
                  <a:srgbClr val="FF0000"/>
                </a:solidFill>
              </a:rPr>
              <a:t>Desmentido del PSE y PNV (28/09/2023 en Parlamento vasco) </a:t>
            </a:r>
          </a:p>
          <a:p>
            <a:pPr lvl="2"/>
            <a:endParaRPr lang="es-ES" sz="210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4.2 Fortalecimiento del SPS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 fontScale="85000" lnSpcReduction="10000"/>
          </a:bodyPr>
          <a:lstStyle/>
          <a:p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Reducción de la subdeclaración </a:t>
            </a:r>
            <a:r>
              <a:rPr lang="es-ES" dirty="0" smtClean="0"/>
              <a:t>de patología laboral</a:t>
            </a:r>
          </a:p>
          <a:p>
            <a:pPr lvl="1"/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Integración</a:t>
            </a:r>
            <a:r>
              <a:rPr lang="es-ES" dirty="0" smtClean="0"/>
              <a:t> mutuas en Sistema Público de Salud </a:t>
            </a:r>
            <a:r>
              <a:rPr lang="es-ES" sz="2400" dirty="0" smtClean="0"/>
              <a:t>(Disposición final tercera LG Sanidad 1986)</a:t>
            </a:r>
          </a:p>
          <a:p>
            <a:pPr lvl="1"/>
            <a:r>
              <a:rPr lang="es-ES" sz="2000" dirty="0" smtClean="0"/>
              <a:t>Negativa PSN y </a:t>
            </a:r>
            <a:r>
              <a:rPr lang="es-ES" sz="2000" dirty="0" err="1" smtClean="0"/>
              <a:t>Geroa</a:t>
            </a:r>
            <a:r>
              <a:rPr lang="es-ES" sz="2000" dirty="0" smtClean="0"/>
              <a:t> </a:t>
            </a:r>
            <a:r>
              <a:rPr lang="es-ES" sz="2000" dirty="0" err="1" smtClean="0"/>
              <a:t>bai</a:t>
            </a:r>
            <a:r>
              <a:rPr lang="es-ES" sz="2000" dirty="0" smtClean="0"/>
              <a:t> (Pleno parlamento Navarra 28 Noviembre 2023)</a:t>
            </a:r>
          </a:p>
          <a:p>
            <a:pPr lvl="1"/>
            <a:endParaRPr lang="es-ES" sz="2000" dirty="0" smtClean="0"/>
          </a:p>
          <a:p>
            <a:r>
              <a:rPr lang="es-ES" dirty="0" smtClean="0"/>
              <a:t>Integración </a:t>
            </a:r>
            <a:r>
              <a:rPr lang="es-ES" dirty="0" smtClean="0">
                <a:solidFill>
                  <a:srgbClr val="FF0000"/>
                </a:solidFill>
              </a:rPr>
              <a:t>mutualidades</a:t>
            </a:r>
            <a:r>
              <a:rPr lang="es-ES" dirty="0" smtClean="0"/>
              <a:t> de funcionariado en SPS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Sistema preventivo público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571480"/>
          <a:ext cx="82296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4 Conector recto de flecha"/>
          <p:cNvCxnSpPr/>
          <p:nvPr/>
        </p:nvCxnSpPr>
        <p:spPr>
          <a:xfrm>
            <a:off x="2428860" y="4286256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>
            <a:off x="3500430" y="1643050"/>
            <a:ext cx="2214578" cy="3429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4.3 Apuestas alternativas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Debilitamiento mutuas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Contratación por las empresas de </a:t>
            </a:r>
            <a:r>
              <a:rPr lang="es-ES" dirty="0" smtClean="0">
                <a:solidFill>
                  <a:srgbClr val="FF0000"/>
                </a:solidFill>
              </a:rPr>
              <a:t>cobertura</a:t>
            </a:r>
            <a:r>
              <a:rPr lang="es-ES" dirty="0" smtClean="0"/>
              <a:t> de las contingencias laborales directamente por </a:t>
            </a:r>
            <a:r>
              <a:rPr lang="es-ES" dirty="0" smtClean="0">
                <a:solidFill>
                  <a:srgbClr val="FF0000"/>
                </a:solidFill>
              </a:rPr>
              <a:t>INSS </a:t>
            </a:r>
            <a:r>
              <a:rPr lang="es-ES" dirty="0" smtClean="0"/>
              <a:t>(Un mes antes de finalizar el contrato vigente. </a:t>
            </a:r>
            <a:r>
              <a:rPr lang="es-ES" dirty="0" smtClean="0">
                <a:hlinkClick r:id="rId2"/>
              </a:rPr>
              <a:t>T7.SS.pdf</a:t>
            </a:r>
            <a:r>
              <a:rPr lang="es-ES" dirty="0" smtClean="0"/>
              <a:t>)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Desarrollo de </a:t>
            </a:r>
            <a:r>
              <a:rPr lang="es-ES" dirty="0" smtClean="0">
                <a:solidFill>
                  <a:srgbClr val="FF0000"/>
                </a:solidFill>
              </a:rPr>
              <a:t>auto aseguradoras </a:t>
            </a:r>
            <a:r>
              <a:rPr lang="es-ES" dirty="0" smtClean="0"/>
              <a:t>para las/os trabajadores de las administraciones públicas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None/>
            </a:pPr>
            <a:r>
              <a:rPr lang="es-ES" dirty="0" smtClean="0"/>
              <a:t>1. Introducción</a:t>
            </a:r>
          </a:p>
          <a:p>
            <a:pPr marL="514350" lvl="0" indent="-514350">
              <a:buAutoNum type="arabicPeriod"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2. Competencias y su aplicación</a:t>
            </a:r>
          </a:p>
          <a:p>
            <a:pPr marL="514350" lvl="0" indent="-514350">
              <a:buAutoNum type="arabicPeriod"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3. Propuesta AMAT/INSS</a:t>
            </a:r>
          </a:p>
          <a:p>
            <a:pPr marL="514350" lvl="0" indent="-514350">
              <a:buNone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4. Alternativas</a:t>
            </a:r>
          </a:p>
          <a:p>
            <a:pPr marL="514350" lvl="0" indent="-514350">
              <a:buNone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5. </a:t>
            </a:r>
            <a:r>
              <a:rPr lang="es-ES" dirty="0" smtClean="0">
                <a:solidFill>
                  <a:srgbClr val="FF0000"/>
                </a:solidFill>
              </a:rPr>
              <a:t>Respuesta necesaria </a:t>
            </a:r>
            <a:endParaRPr lang="es-ES" dirty="0" smtClean="0"/>
          </a:p>
          <a:p>
            <a:pPr marL="514350" lvl="0" indent="-514350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marL="514350" lvl="0" indent="-514350">
              <a:buNone/>
            </a:pPr>
            <a:r>
              <a:rPr lang="es-ES" dirty="0" smtClean="0"/>
              <a:t>6. Anexo Normativa</a:t>
            </a:r>
          </a:p>
          <a:p>
            <a:pPr marL="514350" lvl="0" indent="-514350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marL="514350" lvl="0" indent="-514350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marL="514350" lvl="0" indent="-514350">
              <a:buAutoNum type="arabicPeriod"/>
            </a:pPr>
            <a:endParaRPr lang="es-ES" dirty="0" smtClean="0"/>
          </a:p>
          <a:p>
            <a:pPr marL="514350" lvl="0" indent="-514350">
              <a:buAutoNum type="arabicPeriod"/>
            </a:pPr>
            <a:endParaRPr lang="es-E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72"/>
          </a:xfrm>
        </p:spPr>
        <p:txBody>
          <a:bodyPr/>
          <a:lstStyle/>
          <a:p>
            <a:r>
              <a:rPr lang="es-ES" dirty="0" smtClean="0"/>
              <a:t>4.1 Inicios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Debate en la Academia, Iniciativa SESPAS, FADSP</a:t>
            </a:r>
          </a:p>
          <a:p>
            <a:endParaRPr lang="es-ES" dirty="0" smtClean="0"/>
          </a:p>
          <a:p>
            <a:r>
              <a:rPr lang="es-ES" dirty="0" smtClean="0"/>
              <a:t>Promesa electoral (fallida) de Más País</a:t>
            </a:r>
          </a:p>
          <a:p>
            <a:pPr lvl="2"/>
            <a:endParaRPr lang="es-ES" dirty="0" smtClean="0">
              <a:hlinkClick r:id="rId2"/>
            </a:endParaRPr>
          </a:p>
          <a:p>
            <a:pPr lvl="2"/>
            <a:r>
              <a:rPr lang="es-ES" dirty="0" smtClean="0">
                <a:hlinkClick r:id="rId2"/>
              </a:rPr>
              <a:t>La </a:t>
            </a:r>
            <a:r>
              <a:rPr lang="es-ES" b="1" dirty="0" smtClean="0">
                <a:solidFill>
                  <a:srgbClr val="FF0000"/>
                </a:solidFill>
                <a:hlinkClick r:id="rId2"/>
              </a:rPr>
              <a:t>desaparición del modelo </a:t>
            </a:r>
            <a:r>
              <a:rPr lang="es-ES" b="1" dirty="0" err="1" smtClean="0">
                <a:solidFill>
                  <a:srgbClr val="FF0000"/>
                </a:solidFill>
                <a:hlinkClick r:id="rId2"/>
              </a:rPr>
              <a:t>Muface</a:t>
            </a:r>
            <a:r>
              <a:rPr lang="es-ES" dirty="0" smtClean="0">
                <a:hlinkClick r:id="rId2"/>
              </a:rPr>
              <a:t>, más cerca con la llegada de Mónica García a Sanidad  (theobjective.com)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Proposición No de Ley en Congreso de diputadas/os EH-B (4 marzo 2024)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1571636" cy="80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643050"/>
            <a:ext cx="182790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4.2 Actuaciones socio- sindicales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829196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Escritos prensa: </a:t>
            </a:r>
            <a:r>
              <a:rPr lang="es-ES" dirty="0" smtClean="0"/>
              <a:t>Plataformas defensa SPS y Sindicatos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Charlas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Movilizaciones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Sesiones formativas a </a:t>
            </a:r>
            <a:r>
              <a:rPr lang="es-ES" dirty="0" smtClean="0"/>
              <a:t>delegados/as sindicales</a:t>
            </a:r>
          </a:p>
          <a:p>
            <a:pPr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/>
              <a:t>Información (“</a:t>
            </a:r>
            <a:r>
              <a:rPr lang="es-ES" dirty="0" smtClean="0">
                <a:solidFill>
                  <a:srgbClr val="FF0000"/>
                </a:solidFill>
              </a:rPr>
              <a:t>Sabías qué…</a:t>
            </a:r>
            <a:r>
              <a:rPr lang="es-ES" dirty="0" smtClean="0"/>
              <a:t>”)</a:t>
            </a:r>
          </a:p>
          <a:p>
            <a:pPr lvl="1"/>
            <a:r>
              <a:rPr lang="es-ES" dirty="0" smtClean="0"/>
              <a:t>Trabajadoras/s</a:t>
            </a:r>
          </a:p>
          <a:p>
            <a:pPr lvl="1"/>
            <a:r>
              <a:rPr lang="es-ES" dirty="0" smtClean="0"/>
              <a:t>Usuarias/os </a:t>
            </a:r>
            <a:r>
              <a:rPr lang="es-ES" dirty="0" err="1" smtClean="0"/>
              <a:t>Osakidetza</a:t>
            </a:r>
            <a:r>
              <a:rPr lang="es-ES" dirty="0" smtClean="0"/>
              <a:t> y </a:t>
            </a:r>
            <a:r>
              <a:rPr lang="es-ES" dirty="0" err="1" smtClean="0"/>
              <a:t>Osasunbiea</a:t>
            </a:r>
            <a:endParaRPr lang="es-ES" dirty="0" smtClean="0"/>
          </a:p>
          <a:p>
            <a:pPr lvl="1"/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978" y="4500570"/>
            <a:ext cx="278402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928802"/>
            <a:ext cx="2861689" cy="163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Asistencia sanitaria de </a:t>
            </a:r>
            <a:br>
              <a:rPr lang="es-ES" dirty="0" smtClean="0"/>
            </a:br>
            <a:r>
              <a:rPr lang="es-ES" dirty="0" smtClean="0"/>
              <a:t>las/los trabajadores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3500430" y="2071678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4.3 Respuesta sindical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Mociones en las empresas: Rechazo a la clausula 7 del V Acuerdo </a:t>
            </a:r>
            <a:r>
              <a:rPr lang="es-ES" dirty="0" smtClean="0"/>
              <a:t>por el empleo y Negociación Colectiva</a:t>
            </a:r>
          </a:p>
          <a:p>
            <a:endParaRPr lang="es-ES" dirty="0" smtClean="0"/>
          </a:p>
          <a:p>
            <a:r>
              <a:rPr lang="es-ES" dirty="0" smtClean="0"/>
              <a:t>Seguimiento y colectivización de las </a:t>
            </a:r>
            <a:r>
              <a:rPr lang="es-ES" dirty="0" smtClean="0">
                <a:solidFill>
                  <a:srgbClr val="FF0000"/>
                </a:solidFill>
              </a:rPr>
              <a:t>prácticas de las mutuas </a:t>
            </a:r>
            <a:r>
              <a:rPr lang="es-ES" dirty="0" smtClean="0"/>
              <a:t>en las empresas</a:t>
            </a:r>
            <a:endParaRPr lang="es-E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 mueve el tablero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ctr">
              <a:buNone/>
            </a:pPr>
            <a:r>
              <a:rPr lang="es-ES" dirty="0" smtClean="0"/>
              <a:t>	</a:t>
            </a:r>
            <a:r>
              <a:rPr lang="es-ES" dirty="0" smtClean="0">
                <a:solidFill>
                  <a:srgbClr val="FF0000"/>
                </a:solidFill>
              </a:rPr>
              <a:t>Saiz encarga a la Autoridad Independiente de Responsabilidad Fiscal (</a:t>
            </a:r>
            <a:r>
              <a:rPr lang="es-ES" b="1" dirty="0" err="1" smtClean="0">
                <a:solidFill>
                  <a:srgbClr val="FF0000"/>
                </a:solidFill>
              </a:rPr>
              <a:t>Airef</a:t>
            </a:r>
            <a:r>
              <a:rPr lang="es-ES" dirty="0" smtClean="0">
                <a:solidFill>
                  <a:srgbClr val="FF0000"/>
                </a:solidFill>
              </a:rPr>
              <a:t>) un informe de evaluación de la gestión de la IT por las Mutuas (Abril 2024)</a:t>
            </a:r>
          </a:p>
          <a:p>
            <a:pPr lvl="1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lvl="2">
              <a:buNone/>
            </a:pPr>
            <a:r>
              <a:rPr lang="es-ES" dirty="0" smtClean="0"/>
              <a:t>		</a:t>
            </a:r>
            <a:r>
              <a:rPr lang="es-ES" sz="1600" dirty="0" smtClean="0"/>
              <a:t>11/05/2024</a:t>
            </a:r>
            <a:endParaRPr lang="es-ES" sz="16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786190"/>
            <a:ext cx="4235546" cy="28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Una amenaza creciente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hlinkClick r:id="rId2"/>
              </a:rPr>
              <a:t>La Seguridad Social se prepara para derivar pacientes con bajas traumatológicas a las mutuas (eldiario.es)</a:t>
            </a:r>
            <a:r>
              <a:rPr lang="es-ES" dirty="0" smtClean="0"/>
              <a:t> </a:t>
            </a:r>
          </a:p>
          <a:p>
            <a:pPr algn="ctr">
              <a:buNone/>
            </a:pPr>
            <a:r>
              <a:rPr lang="es-ES" dirty="0" smtClean="0"/>
              <a:t>(31 enero 2024)</a:t>
            </a:r>
            <a:endParaRPr lang="es-ES" dirty="0" smtClean="0">
              <a:hlinkClick r:id="rId3"/>
            </a:endParaRPr>
          </a:p>
          <a:p>
            <a:endParaRPr lang="es-ES" dirty="0" smtClean="0">
              <a:hlinkClick r:id="rId3"/>
            </a:endParaRPr>
          </a:p>
          <a:p>
            <a:r>
              <a:rPr lang="es-ES" dirty="0" smtClean="0">
                <a:hlinkClick r:id="rId3"/>
              </a:rPr>
              <a:t>El Gobierno estudia usar a las mutuas como alternativa a las ‘</a:t>
            </a:r>
            <a:r>
              <a:rPr lang="es-ES" dirty="0" err="1" smtClean="0">
                <a:hlinkClick r:id="rId3"/>
              </a:rPr>
              <a:t>autobajas</a:t>
            </a:r>
            <a:r>
              <a:rPr lang="es-ES" dirty="0" smtClean="0">
                <a:hlinkClick r:id="rId3"/>
              </a:rPr>
              <a:t>’ (elnacional.cat)</a:t>
            </a:r>
            <a:endParaRPr lang="es-ES" dirty="0" smtClean="0"/>
          </a:p>
          <a:p>
            <a:pPr algn="ctr">
              <a:buNone/>
            </a:pPr>
            <a:r>
              <a:rPr lang="es-ES" dirty="0" smtClean="0"/>
              <a:t>(enero 2025)</a:t>
            </a:r>
            <a:endParaRPr lang="es-ES" dirty="0" smtClean="0">
              <a:hlinkClick r:id="rId3"/>
            </a:endParaRPr>
          </a:p>
          <a:p>
            <a:endParaRPr lang="es-ES" dirty="0" smtClean="0">
              <a:hlinkClick r:id="rId3"/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Caracterización estrategia mutuas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Del ocultamiento…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7200" y="2786057"/>
            <a:ext cx="4040188" cy="3340105"/>
          </a:xfrm>
        </p:spPr>
        <p:txBody>
          <a:bodyPr>
            <a:normAutofit/>
          </a:bodyPr>
          <a:lstStyle/>
          <a:p>
            <a:r>
              <a:rPr lang="es-ES" dirty="0" smtClean="0"/>
              <a:t>Histórica falta de debate parlamentario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Reuniones reservadas AMAT/CCAA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a la mentira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786057"/>
            <a:ext cx="4041775" cy="3340105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ES" dirty="0" smtClean="0"/>
              <a:t>Negación conocimiento de INSS de la propuesta AMAT (Ministro Escrivá)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E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s-ES" dirty="0" smtClean="0"/>
              <a:t>Negación existencia propuesta AMAT (Gobierno vasco y Parlamentarios PNV/PSE)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E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s-ES" dirty="0" smtClean="0"/>
              <a:t>No relación entre propuesta AMAT y V AENC (Ministra Elma Sainz)</a:t>
            </a:r>
          </a:p>
          <a:p>
            <a:endParaRPr lang="es-ES" dirty="0"/>
          </a:p>
        </p:txBody>
      </p:sp>
      <p:sp>
        <p:nvSpPr>
          <p:cNvPr id="7" name="6 Flecha derecha"/>
          <p:cNvSpPr/>
          <p:nvPr/>
        </p:nvSpPr>
        <p:spPr>
          <a:xfrm>
            <a:off x="3286116" y="1857364"/>
            <a:ext cx="107157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podemos hacer?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None/>
            </a:pPr>
            <a:r>
              <a:rPr lang="es-ES" dirty="0" smtClean="0"/>
              <a:t>1. Introducción</a:t>
            </a:r>
          </a:p>
          <a:p>
            <a:pPr marL="514350" lvl="0" indent="-514350">
              <a:buAutoNum type="arabicPeriod"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2. Competencias y su aplicación</a:t>
            </a:r>
          </a:p>
          <a:p>
            <a:pPr marL="514350" lvl="0" indent="-514350">
              <a:buAutoNum type="arabicPeriod"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3. Propuesta AMAT/INSS</a:t>
            </a:r>
          </a:p>
          <a:p>
            <a:pPr marL="514350" lvl="0" indent="-514350">
              <a:buNone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4. Alternativas</a:t>
            </a:r>
          </a:p>
          <a:p>
            <a:pPr marL="514350" lvl="0" indent="-514350">
              <a:buNone/>
            </a:pPr>
            <a:endParaRPr lang="es-ES" dirty="0" smtClean="0"/>
          </a:p>
          <a:p>
            <a:pPr marL="514350" lvl="0" indent="-514350">
              <a:buNone/>
            </a:pPr>
            <a:r>
              <a:rPr lang="es-ES" dirty="0" smtClean="0"/>
              <a:t>5. Respuesta necesaria </a:t>
            </a:r>
          </a:p>
          <a:p>
            <a:pPr marL="514350" lvl="0" indent="-514350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marL="514350" lvl="0" indent="-514350">
              <a:buNone/>
            </a:pPr>
            <a:r>
              <a:rPr lang="es-ES" dirty="0" smtClean="0">
                <a:solidFill>
                  <a:srgbClr val="FF0000"/>
                </a:solidFill>
              </a:rPr>
              <a:t>6. Anexo Normativa</a:t>
            </a:r>
          </a:p>
          <a:p>
            <a:pPr marL="514350" lvl="0" indent="-514350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marL="514350" lvl="0" indent="-514350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marL="514350" lvl="0" indent="-514350">
              <a:buAutoNum type="arabicPeriod"/>
            </a:pPr>
            <a:endParaRPr lang="es-ES" dirty="0" smtClean="0"/>
          </a:p>
          <a:p>
            <a:pPr marL="514350" lvl="0" indent="-514350">
              <a:buAutoNum type="arabicPeriod"/>
            </a:pPr>
            <a:endParaRPr lang="es-E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Normativa básica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2600" dirty="0" smtClean="0"/>
              <a:t>RD 1993/1995 de 7 de diciembre donde se establece la </a:t>
            </a:r>
            <a:r>
              <a:rPr lang="es-ES_tradnl" sz="2600" dirty="0" smtClean="0">
                <a:solidFill>
                  <a:srgbClr val="FF0000"/>
                </a:solidFill>
              </a:rPr>
              <a:t>Colaboración entre la Seguridad Social y las MATEPSS</a:t>
            </a:r>
          </a:p>
          <a:p>
            <a:endParaRPr lang="es-ES" sz="2600" dirty="0" smtClean="0"/>
          </a:p>
          <a:p>
            <a:r>
              <a:rPr lang="es-ES" sz="2800" dirty="0" smtClean="0"/>
              <a:t> RD 1630/2011, de 14 de noviembre, por el que se regula la </a:t>
            </a:r>
            <a:r>
              <a:rPr lang="es-ES" sz="2800" dirty="0" smtClean="0">
                <a:solidFill>
                  <a:srgbClr val="FF0000"/>
                </a:solidFill>
              </a:rPr>
              <a:t>prestación de servicios sanitarios </a:t>
            </a:r>
            <a:r>
              <a:rPr lang="es-ES" sz="2800" dirty="0" smtClean="0"/>
              <a:t>y de recuperación por las mutuas de accidentes de trabajo y enfermedades profesionales de la Seguridad Social</a:t>
            </a:r>
            <a:r>
              <a:rPr lang="es-ES" sz="2800" i="1" dirty="0" smtClean="0"/>
              <a:t>.</a:t>
            </a:r>
            <a:endParaRPr lang="es-ES_tradnl" sz="2600" dirty="0" smtClean="0"/>
          </a:p>
          <a:p>
            <a:endParaRPr lang="es-ES" dirty="0" smtClean="0"/>
          </a:p>
          <a:p>
            <a:r>
              <a:rPr lang="es-ES" sz="2800" dirty="0" smtClean="0"/>
              <a:t>Texto Refundido de la </a:t>
            </a:r>
            <a:r>
              <a:rPr lang="es-ES" sz="2800" dirty="0" smtClean="0">
                <a:solidFill>
                  <a:srgbClr val="FF0000"/>
                </a:solidFill>
              </a:rPr>
              <a:t>Ley General de la Seguridad Social</a:t>
            </a:r>
            <a:r>
              <a:rPr lang="es-ES" sz="2800" dirty="0" smtClean="0"/>
              <a:t>, aprobado por Real Decreto Legislativo 8/2015, de 30 de octubre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Normativa control </a:t>
            </a:r>
            <a:r>
              <a:rPr lang="es-ES" dirty="0" err="1" smtClean="0"/>
              <a:t>ITcc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hangingPunct="0"/>
            <a:r>
              <a:rPr lang="es-ES_tradnl" dirty="0" smtClean="0"/>
              <a:t>RD 575/1997 de 18 de abril sobre gestión y Control de la Prestación Económica de la SS por IT </a:t>
            </a:r>
            <a:r>
              <a:rPr lang="es-ES_tradnl" dirty="0" err="1" smtClean="0"/>
              <a:t>cc</a:t>
            </a:r>
            <a:endParaRPr lang="es-ES" dirty="0" smtClean="0"/>
          </a:p>
          <a:p>
            <a:pPr lvl="1" hangingPunct="0"/>
            <a:r>
              <a:rPr lang="es-ES_tradnl" dirty="0" smtClean="0"/>
              <a:t>Los médicos de las Mutuas pueden </a:t>
            </a:r>
            <a:r>
              <a:rPr lang="es-ES_tradnl" dirty="0" smtClean="0">
                <a:solidFill>
                  <a:srgbClr val="FF0000"/>
                </a:solidFill>
              </a:rPr>
              <a:t>proponer el alta </a:t>
            </a:r>
            <a:r>
              <a:rPr lang="es-ES_tradnl" dirty="0" smtClean="0"/>
              <a:t>a Inspección Médica o al INSS</a:t>
            </a:r>
            <a:endParaRPr lang="es-ES" dirty="0" smtClean="0"/>
          </a:p>
          <a:p>
            <a:pPr lvl="1" hangingPunct="0"/>
            <a:r>
              <a:rPr lang="es-ES_tradnl" dirty="0" smtClean="0"/>
              <a:t>La negativa infundada por parte del trabajador/a </a:t>
            </a:r>
            <a:r>
              <a:rPr lang="es-ES_tradnl" dirty="0" err="1" smtClean="0"/>
              <a:t>a</a:t>
            </a:r>
            <a:r>
              <a:rPr lang="es-ES_tradnl" dirty="0" smtClean="0"/>
              <a:t> someterse a pruebas dará lugar a propuesta de alta.</a:t>
            </a:r>
          </a:p>
          <a:p>
            <a:pPr hangingPunct="0"/>
            <a:endParaRPr lang="es-ES_tradnl" dirty="0" smtClean="0"/>
          </a:p>
          <a:p>
            <a:pPr hangingPunct="0"/>
            <a:r>
              <a:rPr lang="es-ES_tradnl" dirty="0" smtClean="0"/>
              <a:t>RD 576/1997 de 18 de abril por el que se modifica el RD 1993/1995 de 7 de diciembre</a:t>
            </a:r>
            <a:endParaRPr lang="es-ES" dirty="0" smtClean="0"/>
          </a:p>
          <a:p>
            <a:pPr hangingPunct="0">
              <a:buNone/>
            </a:pPr>
            <a:endParaRPr lang="es-ES" dirty="0" smtClean="0"/>
          </a:p>
          <a:p>
            <a:pPr lvl="1" hangingPunct="0"/>
            <a:r>
              <a:rPr lang="es-ES_tradnl" dirty="0" smtClean="0"/>
              <a:t>Capacita a la Mutua a realizar </a:t>
            </a:r>
            <a:r>
              <a:rPr lang="es-ES_tradnl" dirty="0" smtClean="0">
                <a:solidFill>
                  <a:srgbClr val="FF0000"/>
                </a:solidFill>
              </a:rPr>
              <a:t>pruebas diagnósticas y tratamientos</a:t>
            </a:r>
            <a:r>
              <a:rPr lang="es-ES_tradnl" dirty="0" smtClean="0"/>
              <a:t> previo consentimiento informado del trabajador/a y con la conformidad de la Autoridad Sanitaria</a:t>
            </a:r>
            <a:endParaRPr lang="es-ES" dirty="0" smtClean="0"/>
          </a:p>
          <a:p>
            <a:pPr hangingPunct="0"/>
            <a:endParaRPr lang="es-E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Normativa  control </a:t>
            </a:r>
            <a:r>
              <a:rPr lang="es-ES" dirty="0" err="1" smtClean="0"/>
              <a:t>ITcc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hangingPunct="0"/>
            <a:r>
              <a:rPr lang="es-ES_tradnl" dirty="0" smtClean="0"/>
              <a:t>Orden de 19 de junio de 1997, por la que se desarrolla el RD 575/1997, de 18 de abril, que modifica determinados aspectos de la gestión y del control de la prestación económica de la Seguridad Social por incapacidad temporal</a:t>
            </a:r>
            <a:endParaRPr lang="es-ES" dirty="0" smtClean="0"/>
          </a:p>
          <a:p>
            <a:pPr hangingPunct="0">
              <a:buNone/>
            </a:pPr>
            <a:r>
              <a:rPr lang="es-ES_tradnl" dirty="0" smtClean="0"/>
              <a:t> </a:t>
            </a:r>
            <a:endParaRPr lang="es-ES" dirty="0" smtClean="0"/>
          </a:p>
          <a:p>
            <a:pPr lvl="1" hangingPunct="0"/>
            <a:r>
              <a:rPr lang="es-ES_tradnl" dirty="0" smtClean="0"/>
              <a:t>Si el médico/a del SPS que ha prescrito la baja </a:t>
            </a:r>
            <a:r>
              <a:rPr lang="es-ES_tradnl" dirty="0" smtClean="0">
                <a:solidFill>
                  <a:srgbClr val="FF0000"/>
                </a:solidFill>
              </a:rPr>
              <a:t>no contesta a la propuesta de alta</a:t>
            </a:r>
            <a:r>
              <a:rPr lang="es-ES_tradnl" dirty="0" smtClean="0"/>
              <a:t> que Inspección Médica le realiza a requerimiento de la Mutua, el equipo médico del </a:t>
            </a:r>
            <a:r>
              <a:rPr lang="es-ES_tradnl" dirty="0" smtClean="0">
                <a:solidFill>
                  <a:srgbClr val="FF0000"/>
                </a:solidFill>
              </a:rPr>
              <a:t>INSS acordará el alta </a:t>
            </a:r>
            <a:r>
              <a:rPr lang="es-ES_tradnl" dirty="0" smtClean="0"/>
              <a:t>del trabajador/a.</a:t>
            </a:r>
            <a:endParaRPr lang="es-ES" dirty="0" smtClean="0"/>
          </a:p>
          <a:p>
            <a:pPr hangingPunct="0"/>
            <a:endParaRPr lang="es-ES_tradnl" dirty="0" smtClean="0"/>
          </a:p>
          <a:p>
            <a:pPr hangingPunct="0"/>
            <a:r>
              <a:rPr lang="es-ES_tradnl" dirty="0" smtClean="0"/>
              <a:t>R.D. 6/2000 de 23 de Junio, de medidas urgentes de intensificación de la competencia en mercados de bienes y servicios.</a:t>
            </a:r>
            <a:endParaRPr lang="es-ES" dirty="0" smtClean="0"/>
          </a:p>
          <a:p>
            <a:pPr hangingPunct="0"/>
            <a:endParaRPr lang="es-ES" dirty="0" smtClean="0"/>
          </a:p>
          <a:p>
            <a:pPr lvl="1" hangingPunct="0"/>
            <a:r>
              <a:rPr lang="es-ES_tradnl" dirty="0" smtClean="0"/>
              <a:t>En su artículo 44 asigna a los profesionales de las mutuas la potestad de </a:t>
            </a:r>
            <a:r>
              <a:rPr lang="es-ES_tradnl" dirty="0" smtClean="0">
                <a:solidFill>
                  <a:srgbClr val="FF0000"/>
                </a:solidFill>
              </a:rPr>
              <a:t>impartir el alta a efectos económicos </a:t>
            </a:r>
            <a:r>
              <a:rPr lang="es-ES_tradnl" dirty="0" smtClean="0"/>
              <a:t>[falta desarrollo reglamentario].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Normativa control </a:t>
            </a:r>
            <a:r>
              <a:rPr lang="es-ES" dirty="0" err="1" smtClean="0"/>
              <a:t>ITcc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hangingPunct="0"/>
            <a:r>
              <a:rPr lang="es-ES_tradnl" dirty="0" smtClean="0"/>
              <a:t>Orden de 18 de septiembre de 1998 por la que se modifica la de 19 de junio de 1997 que desarrolla el RD 575/1997, de 18 de abril, que modifica determinados aspectos de la gestión y del control de la prestación económica de la Seguridad Social por incapacidad temporal.</a:t>
            </a:r>
            <a:endParaRPr lang="es-ES" dirty="0" smtClean="0"/>
          </a:p>
          <a:p>
            <a:pPr hangingPunct="0">
              <a:buNone/>
            </a:pPr>
            <a:endParaRPr lang="es-ES" dirty="0" smtClean="0"/>
          </a:p>
          <a:p>
            <a:pPr lvl="1" hangingPunct="0"/>
            <a:r>
              <a:rPr lang="es-ES_tradnl" dirty="0" smtClean="0">
                <a:solidFill>
                  <a:srgbClr val="FF0000"/>
                </a:solidFill>
              </a:rPr>
              <a:t>Capacita al INSS para emitir altas médicas </a:t>
            </a:r>
            <a:r>
              <a:rPr lang="es-ES_tradnl" dirty="0" smtClean="0"/>
              <a:t>a los trabajadores/as en situación de IT dejando tan </a:t>
            </a:r>
            <a:r>
              <a:rPr lang="es-ES_tradnl" dirty="0" smtClean="0">
                <a:solidFill>
                  <a:srgbClr val="FF0000"/>
                </a:solidFill>
              </a:rPr>
              <a:t>sólo 3 días </a:t>
            </a:r>
            <a:r>
              <a:rPr lang="es-ES_tradnl" dirty="0" smtClean="0"/>
              <a:t>a Inspección Médica del Sistema Sanitario Público para que pueda expresar su eventual desacuerdo con la decisión. </a:t>
            </a:r>
          </a:p>
          <a:p>
            <a:pPr lvl="1" hangingPunct="0"/>
            <a:endParaRPr lang="es-ES" dirty="0" smtClean="0"/>
          </a:p>
          <a:p>
            <a:pPr lvl="1" hangingPunct="0"/>
            <a:r>
              <a:rPr lang="es-ES_tradnl" dirty="0" smtClean="0"/>
              <a:t>El trabajador/a recibirá una copia de dicha alta con validez para el quinto día tras su expedición. El 6º día deberá presentarse en la empresa a trabajar a no ser que haya recibido la disconformidad con dicha alta médica desde Inspección Médica del Sistema Sanitario Público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¿Sistema Público o privado?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dirty="0" smtClean="0"/>
              <a:t>	Son mutuas colaboradoras </a:t>
            </a:r>
            <a:r>
              <a:rPr lang="es-ES" dirty="0" smtClean="0">
                <a:solidFill>
                  <a:srgbClr val="FF0000"/>
                </a:solidFill>
              </a:rPr>
              <a:t>con</a:t>
            </a:r>
            <a:r>
              <a:rPr lang="es-ES" dirty="0" smtClean="0"/>
              <a:t> la Seguridad Social (MCSS) las </a:t>
            </a:r>
            <a:r>
              <a:rPr lang="es-ES" dirty="0" smtClean="0">
                <a:solidFill>
                  <a:srgbClr val="FF0000"/>
                </a:solidFill>
              </a:rPr>
              <a:t>asociaciones privadas de empresarios </a:t>
            </a:r>
            <a:r>
              <a:rPr lang="es-ES" dirty="0" smtClean="0"/>
              <a:t>constituidas mediante autorización del Ministerio competente en Seguridad Social e inscripción en el registro especial dependiente de este, que tienen por finalidad colaborar en la gestión de la Seguridad Social, bajo la dirección y tutela del mismo, </a:t>
            </a:r>
            <a:r>
              <a:rPr lang="es-ES" dirty="0" smtClean="0">
                <a:solidFill>
                  <a:srgbClr val="FF0000"/>
                </a:solidFill>
              </a:rPr>
              <a:t>sin ánimo de lucro </a:t>
            </a:r>
            <a:r>
              <a:rPr lang="es-ES" dirty="0" smtClean="0"/>
              <a:t>asumiendo sus asociados responsabilidad mancomunada en los supuestos y con el alcance establecidos en esta ley.</a:t>
            </a:r>
            <a:endParaRPr lang="es-ES" dirty="0">
              <a:solidFill>
                <a:srgbClr val="00B050"/>
              </a:solidFill>
            </a:endParaRPr>
          </a:p>
          <a:p>
            <a:pPr lvl="0">
              <a:buNone/>
            </a:pPr>
            <a:r>
              <a:rPr lang="es-ES" dirty="0" smtClean="0"/>
              <a:t>	</a:t>
            </a:r>
          </a:p>
          <a:p>
            <a:pPr lvl="0">
              <a:buNone/>
            </a:pPr>
            <a:r>
              <a:rPr lang="es-ES" dirty="0"/>
              <a:t>	</a:t>
            </a:r>
            <a:r>
              <a:rPr lang="es-ES" sz="2300" dirty="0" smtClean="0"/>
              <a:t>(Art 80.1 Texto </a:t>
            </a:r>
            <a:r>
              <a:rPr lang="es-ES" sz="2300" dirty="0"/>
              <a:t>Refundido de la Ley General de la Seguridad Social, aprobado por Real Decreto Legislativo 8/2015, de 30 de </a:t>
            </a:r>
            <a:r>
              <a:rPr lang="es-ES" sz="2300" dirty="0" smtClean="0"/>
              <a:t>octubre)</a:t>
            </a:r>
            <a:endParaRPr lang="es-ES" sz="2300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Normativa control IT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Decreto 625/2014, de 18 de julio, por el que se regulan determinados aspectos de la </a:t>
            </a:r>
            <a:r>
              <a:rPr lang="es-ES" dirty="0" smtClean="0">
                <a:solidFill>
                  <a:srgbClr val="FF0000"/>
                </a:solidFill>
              </a:rPr>
              <a:t>gestión y control de los procesos por incapacidad temporal </a:t>
            </a:r>
            <a:r>
              <a:rPr lang="es-ES" dirty="0" smtClean="0"/>
              <a:t>en los </a:t>
            </a:r>
            <a:r>
              <a:rPr lang="es-ES" dirty="0" smtClean="0">
                <a:solidFill>
                  <a:srgbClr val="FF0000"/>
                </a:solidFill>
              </a:rPr>
              <a:t>primeros trescientos sesenta y cinco días </a:t>
            </a:r>
            <a:r>
              <a:rPr lang="es-ES" dirty="0" smtClean="0"/>
              <a:t>de su duración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Resolución de 8 de junio de 2022, de la Secretaría General Técnica, por la que se publica el </a:t>
            </a:r>
            <a:r>
              <a:rPr lang="es-ES" dirty="0" smtClean="0">
                <a:solidFill>
                  <a:srgbClr val="FF0000"/>
                </a:solidFill>
              </a:rPr>
              <a:t>Convenio entre el Instituto Nacional de la Seguridad Social</a:t>
            </a:r>
            <a:r>
              <a:rPr lang="es-ES" dirty="0" smtClean="0"/>
              <a:t>, el Instituto Social de la Marina </a:t>
            </a:r>
            <a:r>
              <a:rPr lang="es-ES" dirty="0" smtClean="0">
                <a:solidFill>
                  <a:srgbClr val="FF0000"/>
                </a:solidFill>
              </a:rPr>
              <a:t>y las Mutuas </a:t>
            </a:r>
            <a:r>
              <a:rPr lang="es-ES" dirty="0" smtClean="0"/>
              <a:t>Colaboradoras con la Seguridad Social, para la </a:t>
            </a:r>
            <a:r>
              <a:rPr lang="es-ES" dirty="0" smtClean="0">
                <a:solidFill>
                  <a:srgbClr val="FF0000"/>
                </a:solidFill>
              </a:rPr>
              <a:t>emisión de informes y práctica de pruebas </a:t>
            </a:r>
            <a:r>
              <a:rPr lang="es-ES" dirty="0" smtClean="0"/>
              <a:t>médicas y exploraciones complementarias para la valoración, revisión y calificación de las incapacidades laborales</a:t>
            </a:r>
            <a:endParaRPr lang="es-E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Normativa Prevención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Real Decreto </a:t>
            </a:r>
            <a:r>
              <a:rPr lang="es-ES" dirty="0" smtClean="0"/>
              <a:t>860/2018, de 13 de julio, por el que se regulan las </a:t>
            </a:r>
            <a:r>
              <a:rPr lang="es-ES" dirty="0" smtClean="0">
                <a:solidFill>
                  <a:srgbClr val="FF0000"/>
                </a:solidFill>
              </a:rPr>
              <a:t>actividades preventivas </a:t>
            </a:r>
            <a:r>
              <a:rPr lang="es-ES" dirty="0" smtClean="0"/>
              <a:t>de la acción protectora de la Seguridad Social a realizar por las mutuas colaboradoras con la Seguridad Social.</a:t>
            </a:r>
          </a:p>
          <a:p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Resolución</a:t>
            </a:r>
            <a:r>
              <a:rPr lang="es-ES" dirty="0" smtClean="0"/>
              <a:t> de 12 de julio de 2023, de la Secretaría de Estado de la Seguridad Social y Pensiones, por la que se establece la </a:t>
            </a:r>
            <a:r>
              <a:rPr lang="es-ES" dirty="0" smtClean="0">
                <a:solidFill>
                  <a:srgbClr val="FF0000"/>
                </a:solidFill>
              </a:rPr>
              <a:t>planificación general de las actividades preventivas de la Seguridad Social </a:t>
            </a:r>
            <a:r>
              <a:rPr lang="es-ES" dirty="0" smtClean="0"/>
              <a:t>a desarrollar por las mutuas colaboradoras con la Seguridad Social en sus planes de actividades del año 2023. (Anual) </a:t>
            </a:r>
            <a:endParaRPr lang="es-E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Embarazo y lactancia natural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Real Decreto 295/2009, de 6 de marzo, por el que se regulan las prestaciones económicas del sistema de la Seguridad Social por maternidad, paternidad, </a:t>
            </a:r>
            <a:r>
              <a:rPr lang="es-ES" dirty="0" smtClean="0">
                <a:solidFill>
                  <a:srgbClr val="FF0000"/>
                </a:solidFill>
              </a:rPr>
              <a:t>riesgo durante el embarazo y riesgo durante la lactancia natural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3500462"/>
          </a:xfrm>
        </p:spPr>
        <p:txBody>
          <a:bodyPr>
            <a:normAutofit/>
          </a:bodyPr>
          <a:lstStyle/>
          <a:p>
            <a:r>
              <a:rPr lang="es-ES" dirty="0" err="1" smtClean="0"/>
              <a:t>Eskerrik</a:t>
            </a:r>
            <a:r>
              <a:rPr lang="es-ES" dirty="0" smtClean="0"/>
              <a:t> </a:t>
            </a:r>
            <a:r>
              <a:rPr lang="es-ES" dirty="0" err="1" smtClean="0"/>
              <a:t>asko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Muchas Gracias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¿Son públicas las MCSS?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Ley 27/2011, de 1 de agosto, sobre actualización, adecuación y modernización del sistema de Seguridad Social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Disposición adicional decimocuarta</a:t>
            </a:r>
          </a:p>
          <a:p>
            <a:endParaRPr lang="es-ES" dirty="0" smtClean="0"/>
          </a:p>
          <a:p>
            <a:pPr lvl="2">
              <a:buNone/>
            </a:pPr>
            <a:r>
              <a:rPr lang="es-ES" dirty="0" smtClean="0"/>
              <a:t>b) </a:t>
            </a:r>
            <a:r>
              <a:rPr lang="es-ES" dirty="0" smtClean="0">
                <a:solidFill>
                  <a:srgbClr val="FF0000"/>
                </a:solidFill>
              </a:rPr>
              <a:t>Asegurar el carácter privado </a:t>
            </a:r>
            <a:r>
              <a:rPr lang="es-ES" dirty="0" smtClean="0"/>
              <a:t>de las Mutuas, como asociaciones de empresarios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¿Sistema público de gestión privada?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PROPUESTA  de AMAT para modificación del Art. 38 del anteproyecto de Ley Foral de Salud de Navarra por el siguiente tenor literal (Diciembre 2024):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“La autoridad laboral, las organizaciones empresariales</a:t>
            </a:r>
            <a:r>
              <a:rPr lang="es-ES" b="1" dirty="0" smtClean="0"/>
              <a:t>, </a:t>
            </a:r>
            <a:r>
              <a:rPr lang="es-ES" b="1" dirty="0" smtClean="0">
                <a:solidFill>
                  <a:schemeClr val="tx2"/>
                </a:solidFill>
              </a:rPr>
              <a:t>a través de las Mutuas colaboradoras con la Seguridad Social</a:t>
            </a:r>
            <a:r>
              <a:rPr lang="es-ES" dirty="0" smtClean="0"/>
              <a:t>, sindicales, representantes de la población trabajadora colaborarán con el Instituto de Salud Pública y Laboral de Navarra en el fomento de la integración de la prevención en las empresas y de la participación de todos los agentes implicados en la consecución de entornos laborales seguros y saludables”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Juntas de dirección </a:t>
            </a:r>
            <a:r>
              <a:rPr lang="es-ES" sz="2400" dirty="0" smtClean="0"/>
              <a:t>(año 2023)</a:t>
            </a:r>
            <a:endParaRPr lang="es-ES" sz="24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040188" cy="639762"/>
          </a:xfrm>
        </p:spPr>
        <p:txBody>
          <a:bodyPr/>
          <a:lstStyle/>
          <a:p>
            <a:r>
              <a:rPr lang="es-ES" dirty="0" smtClean="0"/>
              <a:t>Navarra (año 2023)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572032"/>
          </a:xfrm>
        </p:spPr>
        <p:txBody>
          <a:bodyPr>
            <a:normAutofit fontScale="62500" lnSpcReduction="20000"/>
          </a:bodyPr>
          <a:lstStyle/>
          <a:p>
            <a:r>
              <a:rPr lang="es-ES" sz="3200" dirty="0" smtClean="0"/>
              <a:t>Caja Rural</a:t>
            </a:r>
          </a:p>
          <a:p>
            <a:r>
              <a:rPr lang="es-ES" sz="3200" dirty="0" smtClean="0"/>
              <a:t>Laboratorios </a:t>
            </a:r>
            <a:r>
              <a:rPr lang="es-ES" sz="3200" dirty="0" err="1" smtClean="0"/>
              <a:t>Cinfa</a:t>
            </a:r>
            <a:endParaRPr lang="es-ES" sz="3200" dirty="0" smtClean="0"/>
          </a:p>
          <a:p>
            <a:r>
              <a:rPr lang="es-ES" sz="3200" dirty="0" smtClean="0">
                <a:solidFill>
                  <a:srgbClr val="FF0000"/>
                </a:solidFill>
              </a:rPr>
              <a:t>Diario de Navarra</a:t>
            </a:r>
          </a:p>
          <a:p>
            <a:r>
              <a:rPr lang="es-ES" sz="3200" dirty="0" smtClean="0">
                <a:solidFill>
                  <a:srgbClr val="FF0000"/>
                </a:solidFill>
              </a:rPr>
              <a:t>Volkswagen</a:t>
            </a:r>
          </a:p>
          <a:p>
            <a:r>
              <a:rPr lang="es-ES" sz="3200" dirty="0" smtClean="0"/>
              <a:t>Mancomunidad comarca de Pamplona</a:t>
            </a:r>
          </a:p>
          <a:p>
            <a:r>
              <a:rPr lang="es-ES" sz="3200" dirty="0" smtClean="0">
                <a:solidFill>
                  <a:srgbClr val="FF0000"/>
                </a:solidFill>
              </a:rPr>
              <a:t>Gobierno de Navarra</a:t>
            </a:r>
          </a:p>
          <a:p>
            <a:r>
              <a:rPr lang="es-ES" sz="3200" dirty="0" err="1" smtClean="0"/>
              <a:t>Smurfitt</a:t>
            </a:r>
            <a:r>
              <a:rPr lang="es-ES" sz="3200" dirty="0" smtClean="0"/>
              <a:t> </a:t>
            </a:r>
            <a:r>
              <a:rPr lang="es-ES" sz="3200" dirty="0" err="1" smtClean="0"/>
              <a:t>Kapa</a:t>
            </a:r>
            <a:endParaRPr lang="es-ES" sz="3200" dirty="0" smtClean="0"/>
          </a:p>
          <a:p>
            <a:r>
              <a:rPr lang="es-ES" sz="3200" dirty="0" smtClean="0">
                <a:solidFill>
                  <a:srgbClr val="FF0000"/>
                </a:solidFill>
              </a:rPr>
              <a:t>CEN</a:t>
            </a:r>
          </a:p>
          <a:p>
            <a:r>
              <a:rPr lang="es-ES" sz="3200" dirty="0" err="1" smtClean="0"/>
              <a:t>Ingeteam</a:t>
            </a:r>
            <a:r>
              <a:rPr lang="es-ES" sz="3200" dirty="0" smtClean="0"/>
              <a:t> </a:t>
            </a:r>
            <a:r>
              <a:rPr lang="es-ES" sz="3200" dirty="0" err="1" smtClean="0"/>
              <a:t>Power</a:t>
            </a:r>
            <a:r>
              <a:rPr lang="es-ES" sz="3200" dirty="0" smtClean="0"/>
              <a:t> </a:t>
            </a:r>
            <a:r>
              <a:rPr lang="es-ES" sz="3200" dirty="0" err="1" smtClean="0"/>
              <a:t>Technology</a:t>
            </a:r>
            <a:endParaRPr lang="es-ES" sz="3200" dirty="0" smtClean="0"/>
          </a:p>
          <a:p>
            <a:r>
              <a:rPr lang="es-ES" sz="3200" dirty="0" smtClean="0"/>
              <a:t>Magnesitas</a:t>
            </a:r>
          </a:p>
          <a:p>
            <a:r>
              <a:rPr lang="es-ES" sz="3200" dirty="0" err="1" smtClean="0"/>
              <a:t>Mapsa</a:t>
            </a:r>
            <a:endParaRPr lang="es-ES" sz="3200" dirty="0" smtClean="0"/>
          </a:p>
          <a:p>
            <a:r>
              <a:rPr lang="es-ES" sz="3200" dirty="0" smtClean="0"/>
              <a:t>Trabajador/a </a:t>
            </a:r>
            <a:r>
              <a:rPr lang="es-ES" sz="3200" dirty="0" err="1" smtClean="0"/>
              <a:t>Autonomo</a:t>
            </a:r>
            <a:endParaRPr lang="es-ES" sz="3200" dirty="0" smtClean="0"/>
          </a:p>
          <a:p>
            <a:r>
              <a:rPr lang="es-ES" sz="3200" dirty="0" smtClean="0"/>
              <a:t>Trabajador mutua</a:t>
            </a:r>
          </a:p>
          <a:p>
            <a:endParaRPr lang="es-ES" sz="3200" dirty="0" smtClean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>
          <a:xfrm>
            <a:off x="4500562" y="1071546"/>
            <a:ext cx="4041775" cy="639762"/>
          </a:xfrm>
        </p:spPr>
        <p:txBody>
          <a:bodyPr/>
          <a:lstStyle/>
          <a:p>
            <a:r>
              <a:rPr lang="es-ES" dirty="0" smtClean="0"/>
              <a:t>FREMAP (año 2025)</a:t>
            </a:r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>
          <a:xfrm>
            <a:off x="4214810" y="1714488"/>
            <a:ext cx="4786346" cy="5000660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Universidad de Salamanca</a:t>
            </a:r>
          </a:p>
          <a:p>
            <a:r>
              <a:rPr lang="es-ES" dirty="0" err="1" smtClean="0"/>
              <a:t>Alfisa</a:t>
            </a:r>
            <a:r>
              <a:rPr lang="es-ES" dirty="0" smtClean="0"/>
              <a:t> Asesores &amp; Consultores, </a:t>
            </a:r>
            <a:r>
              <a:rPr lang="es-ES" dirty="0" smtClean="0">
                <a:solidFill>
                  <a:srgbClr val="FF0000"/>
                </a:solidFill>
              </a:rPr>
              <a:t>S.L.</a:t>
            </a:r>
          </a:p>
          <a:p>
            <a:r>
              <a:rPr lang="es-ES" dirty="0" smtClean="0"/>
              <a:t>ACOR, S. COOP.</a:t>
            </a:r>
          </a:p>
          <a:p>
            <a:r>
              <a:rPr lang="es-ES" dirty="0" err="1" smtClean="0"/>
              <a:t>Eroski</a:t>
            </a:r>
            <a:r>
              <a:rPr lang="es-ES" dirty="0" smtClean="0"/>
              <a:t>, </a:t>
            </a:r>
            <a:r>
              <a:rPr lang="es-ES" dirty="0" smtClean="0">
                <a:solidFill>
                  <a:srgbClr val="FF0000"/>
                </a:solidFill>
              </a:rPr>
              <a:t>S. </a:t>
            </a:r>
            <a:r>
              <a:rPr lang="es-ES" dirty="0" err="1" smtClean="0">
                <a:solidFill>
                  <a:srgbClr val="FF0000"/>
                </a:solidFill>
              </a:rPr>
              <a:t>Coop</a:t>
            </a:r>
            <a:r>
              <a:rPr lang="es-ES" dirty="0" smtClean="0"/>
              <a:t>.</a:t>
            </a:r>
          </a:p>
          <a:p>
            <a:r>
              <a:rPr lang="es-ES" dirty="0" smtClean="0"/>
              <a:t>Fomento de Construcciones y Contratas, </a:t>
            </a:r>
            <a:r>
              <a:rPr lang="es-ES" dirty="0" smtClean="0">
                <a:solidFill>
                  <a:srgbClr val="FF0000"/>
                </a:solidFill>
              </a:rPr>
              <a:t>S.A.</a:t>
            </a:r>
          </a:p>
          <a:p>
            <a:r>
              <a:rPr lang="es-ES" dirty="0" smtClean="0"/>
              <a:t>Santa Lucía, S.A</a:t>
            </a:r>
          </a:p>
          <a:p>
            <a:r>
              <a:rPr lang="es-ES" dirty="0" err="1" smtClean="0"/>
              <a:t>Finanzauto</a:t>
            </a:r>
            <a:r>
              <a:rPr lang="es-ES" dirty="0" smtClean="0"/>
              <a:t>, S.A.</a:t>
            </a:r>
          </a:p>
          <a:p>
            <a:r>
              <a:rPr lang="es-ES" dirty="0" smtClean="0"/>
              <a:t>Airbus </a:t>
            </a:r>
            <a:r>
              <a:rPr lang="es-ES" dirty="0" err="1" smtClean="0"/>
              <a:t>Operations</a:t>
            </a:r>
            <a:r>
              <a:rPr lang="es-ES" dirty="0" smtClean="0"/>
              <a:t>, S.L.</a:t>
            </a:r>
          </a:p>
          <a:p>
            <a:r>
              <a:rPr lang="es-ES" dirty="0" smtClean="0"/>
              <a:t>Compañía Española de Petróleos, S.A.U.</a:t>
            </a:r>
          </a:p>
          <a:p>
            <a:r>
              <a:rPr lang="es-ES" dirty="0" smtClean="0"/>
              <a:t>Miguel Romero de Olano Ignacio (Abogados)</a:t>
            </a:r>
          </a:p>
          <a:p>
            <a:r>
              <a:rPr lang="es-ES" dirty="0" err="1" smtClean="0"/>
              <a:t>Unicaja</a:t>
            </a:r>
            <a:r>
              <a:rPr lang="es-ES" dirty="0" smtClean="0"/>
              <a:t> Banco, S.A.</a:t>
            </a:r>
          </a:p>
          <a:p>
            <a:r>
              <a:rPr lang="es-ES" dirty="0" smtClean="0"/>
              <a:t>AGREMIA Asociación de Empresas del Sector de las Instalaciones y la Energía</a:t>
            </a:r>
          </a:p>
          <a:p>
            <a:r>
              <a:rPr lang="es-ES" dirty="0" smtClean="0"/>
              <a:t>Radio Popular, S.A. – COPE</a:t>
            </a:r>
          </a:p>
          <a:p>
            <a:r>
              <a:rPr lang="es-ES" dirty="0" err="1" smtClean="0"/>
              <a:t>Segurisa</a:t>
            </a:r>
            <a:r>
              <a:rPr lang="es-ES" dirty="0" smtClean="0"/>
              <a:t>, Servicios Integrales de Seguridad, S.A.</a:t>
            </a:r>
          </a:p>
          <a:p>
            <a:r>
              <a:rPr lang="en-US" dirty="0" err="1" smtClean="0"/>
              <a:t>Achm</a:t>
            </a:r>
            <a:r>
              <a:rPr lang="en-US" dirty="0" smtClean="0"/>
              <a:t> Spain Management, S.L. AC HOTELS by Marriot</a:t>
            </a:r>
          </a:p>
          <a:p>
            <a:r>
              <a:rPr lang="en-US" dirty="0" err="1" smtClean="0"/>
              <a:t>Representante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/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trabajadores</a:t>
            </a:r>
            <a:r>
              <a:rPr lang="en-US" dirty="0" smtClean="0"/>
              <a:t> de la </a:t>
            </a:r>
            <a:r>
              <a:rPr lang="en-US" dirty="0" err="1" smtClean="0"/>
              <a:t>mutua</a:t>
            </a:r>
            <a:endParaRPr lang="es-E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4582</TotalTime>
  <Words>2445</Words>
  <Application>Microsoft Office PowerPoint</Application>
  <PresentationFormat>Presentación en pantalla (4:3)</PresentationFormat>
  <Paragraphs>535</Paragraphs>
  <Slides>63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4" baseType="lpstr">
      <vt:lpstr>Tema de Office</vt:lpstr>
      <vt:lpstr>Mutuas Colaboradoras con la Seguridad Social  y  Servicios Públicos de Salud</vt:lpstr>
      <vt:lpstr>Objetivos</vt:lpstr>
      <vt:lpstr>Guión</vt:lpstr>
      <vt:lpstr>INTRODUCCIÓN 1. Apuntes de historia de las mutuas</vt:lpstr>
      <vt:lpstr>Asistencia sanitaria de  las/los trabajadores</vt:lpstr>
      <vt:lpstr>¿Sistema Público o privado?</vt:lpstr>
      <vt:lpstr>¿Son públicas las MCSS?</vt:lpstr>
      <vt:lpstr>¿Sistema público de gestión privada?</vt:lpstr>
      <vt:lpstr>Juntas de dirección (año 2023)</vt:lpstr>
      <vt:lpstr>Patrimonio histórico de las mutuas  (RD TRLGSS 8/2015. Art. 93)</vt:lpstr>
      <vt:lpstr>Dimensión de las mutuas</vt:lpstr>
      <vt:lpstr>Nº de MCSS, evolución (Fuente: Evolución histórica de las mutuas. Fremap)</vt:lpstr>
      <vt:lpstr>Diapositiva 13</vt:lpstr>
      <vt:lpstr>Guión</vt:lpstr>
      <vt:lpstr>Diapositiva 15</vt:lpstr>
      <vt:lpstr>2. Prácticas de las MEPCSS 2.1 Contingencias laborales (AT, EP)</vt:lpstr>
      <vt:lpstr>Daños de posible origen laboral notificados  (ISPLN. Año 2024. Datos provisionales)</vt:lpstr>
      <vt:lpstr>2. Prácticas de las MEPCSS 2.1 Contingencias laborales (AT, EP)</vt:lpstr>
      <vt:lpstr>Nº de reclamaciones  Informe año 2023 de Reclamaciones sobre MCSS  (Dirección General de Ordenación de la Seguridad Social)</vt:lpstr>
      <vt:lpstr>Reclamaciones asistencia MCSS según materia</vt:lpstr>
      <vt:lpstr>2. Prácticas de las MCSS  2.2 Control IT común</vt:lpstr>
      <vt:lpstr>Fuente: MEMORIA ECONÓMICO- FINANCIERA Y DE GESTIÓN DE LAS MUTUAS COLABORADORAS CON LA SEGURIDAD SOCIAL. Ejercicio  2022</vt:lpstr>
      <vt:lpstr>2.2 Gestión de IT contingencia común </vt:lpstr>
      <vt:lpstr>2. Prácticas de las MEPCSS 2.3 Prestación riesgo laboral embarazo</vt:lpstr>
      <vt:lpstr>2. Prácticas de las MEPCSS  2.4. Actividades preventivas de SS*</vt:lpstr>
      <vt:lpstr>2. Actividad preventiva mutual Alemania</vt:lpstr>
      <vt:lpstr>2. Prácticas de las MCSS 2.5 Otras</vt:lpstr>
      <vt:lpstr>Irregularidades  Venta de los Servicios de Prevención de mutuas*  </vt:lpstr>
      <vt:lpstr>La pasividad de la Seguridad Social</vt:lpstr>
      <vt:lpstr>Guión</vt:lpstr>
      <vt:lpstr>3.1. Propuesta Amat Dic. 2022)</vt:lpstr>
      <vt:lpstr>3.2 Acuerdo mesa diálogo social  (mayo 2023) </vt:lpstr>
      <vt:lpstr>Absentismo laboral</vt:lpstr>
      <vt:lpstr>¿Prevención o control?</vt:lpstr>
      <vt:lpstr>3.3 Consecuencias Doble sistema sanitario </vt:lpstr>
      <vt:lpstr>Consecuencias</vt:lpstr>
      <vt:lpstr>RD 1630/2011, por el que se regula la prestación de servicios sanitarios y de recuperación por las MATEPSS</vt:lpstr>
      <vt:lpstr>3.4 Asistencia sanitaria por medios ajenos (Memoria SS 2022)</vt:lpstr>
      <vt:lpstr>Los precios ajenos  (Resolución de 8 de junio de 2022, de la Secretaría General Técnica) </vt:lpstr>
      <vt:lpstr>Consecuencias</vt:lpstr>
      <vt:lpstr>Otras consecuencias (Convenio propuesto 2022)</vt:lpstr>
      <vt:lpstr>Guión</vt:lpstr>
      <vt:lpstr>4. 1 Apuestas alternativas</vt:lpstr>
      <vt:lpstr>4.2 Fortalecimiento del SPS  </vt:lpstr>
      <vt:lpstr>Diapositiva 45</vt:lpstr>
      <vt:lpstr>4.3 Apuestas alternativas</vt:lpstr>
      <vt:lpstr>Guión</vt:lpstr>
      <vt:lpstr>4.1 Inicios </vt:lpstr>
      <vt:lpstr>4.2 Actuaciones socio- sindicales</vt:lpstr>
      <vt:lpstr>4.3 Respuesta sindical</vt:lpstr>
      <vt:lpstr>Se mueve el tablero</vt:lpstr>
      <vt:lpstr>Una amenaza creciente</vt:lpstr>
      <vt:lpstr>Caracterización estrategia mutuas</vt:lpstr>
      <vt:lpstr>¿Qué podemos hacer?</vt:lpstr>
      <vt:lpstr>Guión</vt:lpstr>
      <vt:lpstr>Normativa básica</vt:lpstr>
      <vt:lpstr> Normativa control ITcc</vt:lpstr>
      <vt:lpstr> Normativa  control ITcc</vt:lpstr>
      <vt:lpstr> Normativa control ITcc</vt:lpstr>
      <vt:lpstr>Normativa control IT</vt:lpstr>
      <vt:lpstr>Normativa Prevención</vt:lpstr>
      <vt:lpstr>Embarazo y lactancia natural</vt:lpstr>
      <vt:lpstr>Eskerrik asko   Muchas Gracias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MEPCSS  MCSS</dc:title>
  <dc:creator>Centor</dc:creator>
  <cp:lastModifiedBy>Centor</cp:lastModifiedBy>
  <cp:revision>483</cp:revision>
  <dcterms:created xsi:type="dcterms:W3CDTF">2023-09-12T05:29:48Z</dcterms:created>
  <dcterms:modified xsi:type="dcterms:W3CDTF">2025-02-13T10:24:37Z</dcterms:modified>
</cp:coreProperties>
</file>